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1" r:id="rId13"/>
    <p:sldId id="268" r:id="rId14"/>
    <p:sldId id="303" r:id="rId15"/>
    <p:sldId id="299" r:id="rId16"/>
    <p:sldId id="300" r:id="rId17"/>
    <p:sldId id="302" r:id="rId18"/>
    <p:sldId id="287" r:id="rId19"/>
    <p:sldId id="295" r:id="rId20"/>
    <p:sldId id="29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ill Sans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jH5eKLVDpsolygtlb+87KP8nsN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80127D-C18E-4738-B03C-DDA6A9B7637A}">
  <a:tblStyle styleId="{1180127D-C18E-4738-B03C-DDA6A9B7637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652361-6532-4215-B23E-7D57D90E65B5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1E8"/>
          </a:solidFill>
        </a:fill>
      </a:tcStyle>
    </a:wholeTbl>
    <a:band1H>
      <a:tcTxStyle/>
      <a:tcStyle>
        <a:tcBdr/>
        <a:fill>
          <a:solidFill>
            <a:srgbClr val="D4E2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E2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C32CFE3-A44D-473E-9DFE-9407ECCA752D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Arial"/>
          <a:ea typeface="Arial"/>
          <a:cs typeface="Arial"/>
        </a:font>
        <a:schemeClr val="dk1"/>
      </a:tcTxStyle>
      <a:tcStyle>
        <a:tcBdr/>
      </a:tcStyle>
    </a:seCell>
    <a:swCell>
      <a:tcTxStyle b="on" i="off">
        <a:font>
          <a:latin typeface="Arial"/>
          <a:ea typeface="Arial"/>
          <a:cs typeface="Arial"/>
        </a:font>
        <a:schemeClr val="dk1"/>
      </a:tcTxStyle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BD562A-96BA-4770-B4CB-B96C5BF81E1E}" styleName="Table_3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4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" name="Google Shape;3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1999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207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individual questions and for more information, contact your CDE Consultant.</a:t>
            </a:r>
            <a:endParaRPr dirty="0"/>
          </a:p>
        </p:txBody>
      </p:sp>
      <p:sp>
        <p:nvSpPr>
          <p:cNvPr id="305" name="Google Shape;30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" name="Google Shape;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31775" y="566738"/>
            <a:ext cx="7448550" cy="419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8" name="Google Shape;4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31775" y="566738"/>
            <a:ext cx="7448550" cy="419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76" name="Google Shape;7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1"/>
          <p:cNvSpPr/>
          <p:nvPr/>
        </p:nvSpPr>
        <p:spPr>
          <a:xfrm>
            <a:off x="-1" y="5298"/>
            <a:ext cx="12191999" cy="68527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5;p41"/>
          <p:cNvGrpSpPr/>
          <p:nvPr/>
        </p:nvGrpSpPr>
        <p:grpSpPr>
          <a:xfrm>
            <a:off x="0" y="990600"/>
            <a:ext cx="12192000" cy="4645492"/>
            <a:chOff x="0" y="990600"/>
            <a:chExt cx="12192000" cy="4645492"/>
          </a:xfrm>
        </p:grpSpPr>
        <p:sp>
          <p:nvSpPr>
            <p:cNvPr id="16" name="Google Shape;16;p41"/>
            <p:cNvSpPr/>
            <p:nvPr/>
          </p:nvSpPr>
          <p:spPr>
            <a:xfrm>
              <a:off x="0" y="990600"/>
              <a:ext cx="12191999" cy="4462612"/>
            </a:xfrm>
            <a:prstGeom prst="rect">
              <a:avLst/>
            </a:prstGeom>
            <a:solidFill>
              <a:srgbClr val="0C4A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41"/>
            <p:cNvSpPr/>
            <p:nvPr/>
          </p:nvSpPr>
          <p:spPr>
            <a:xfrm>
              <a:off x="1" y="5453212"/>
              <a:ext cx="12191999" cy="182880"/>
            </a:xfrm>
            <a:prstGeom prst="rect">
              <a:avLst/>
            </a:prstGeom>
            <a:solidFill>
              <a:srgbClr val="ED8B6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41"/>
          <p:cNvGrpSpPr/>
          <p:nvPr/>
        </p:nvGrpSpPr>
        <p:grpSpPr>
          <a:xfrm>
            <a:off x="152397" y="161925"/>
            <a:ext cx="11887200" cy="6462519"/>
            <a:chOff x="152397" y="161925"/>
            <a:chExt cx="11887200" cy="6462519"/>
          </a:xfrm>
        </p:grpSpPr>
        <p:pic>
          <p:nvPicPr>
            <p:cNvPr id="19" name="Google Shape;19;p41" descr="The official seal of the California Department of Education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276651" y="161925"/>
              <a:ext cx="1638692" cy="1655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;p41"/>
            <p:cNvSpPr txBox="1"/>
            <p:nvPr/>
          </p:nvSpPr>
          <p:spPr>
            <a:xfrm>
              <a:off x="152397" y="5793447"/>
              <a:ext cx="118872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rgbClr val="0C4A6D"/>
                  </a:solidFill>
                  <a:latin typeface="Arial"/>
                  <a:ea typeface="Arial"/>
                  <a:cs typeface="Arial"/>
                  <a:sym typeface="Arial"/>
                </a:rPr>
                <a:t>CALIFORNIA DEPARTMENT OF EDUCATION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rgbClr val="0C4A6D"/>
                  </a:solidFill>
                  <a:latin typeface="Arial"/>
                  <a:ea typeface="Arial"/>
                  <a:cs typeface="Arial"/>
                  <a:sym typeface="Arial"/>
                </a:rPr>
                <a:t>Tony Thurmond, State Superintendent of Public Instruction</a:t>
              </a:r>
              <a:endParaRPr/>
            </a:p>
          </p:txBody>
        </p:sp>
      </p:grpSp>
      <p:sp>
        <p:nvSpPr>
          <p:cNvPr id="21" name="Google Shape;21;p41"/>
          <p:cNvSpPr txBox="1">
            <a:spLocks noGrp="1"/>
          </p:cNvSpPr>
          <p:nvPr>
            <p:ph type="ctrTitle"/>
          </p:nvPr>
        </p:nvSpPr>
        <p:spPr>
          <a:xfrm>
            <a:off x="1524000" y="2514600"/>
            <a:ext cx="9144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2"/>
          <p:cNvSpPr txBox="1"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43" descr="The official seal of the California Department of Educatio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8152" y="2810668"/>
            <a:ext cx="2095696" cy="2117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body" idx="1"/>
          </p:nvPr>
        </p:nvSpPr>
        <p:spPr>
          <a:xfrm>
            <a:off x="152400" y="1638300"/>
            <a:ext cx="5852160" cy="50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body" idx="2"/>
          </p:nvPr>
        </p:nvSpPr>
        <p:spPr>
          <a:xfrm>
            <a:off x="6187440" y="1638299"/>
            <a:ext cx="5852160" cy="50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A6D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/>
          <p:nvPr/>
        </p:nvSpPr>
        <p:spPr>
          <a:xfrm>
            <a:off x="152400" y="203800"/>
            <a:ext cx="11887200" cy="6450401"/>
          </a:xfrm>
          <a:prstGeom prst="rect">
            <a:avLst/>
          </a:prstGeom>
          <a:noFill/>
          <a:ln w="25400" cap="flat" cmpd="sng">
            <a:solidFill>
              <a:srgbClr val="ED8B6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40"/>
          <p:cNvSpPr txBox="1"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altan.info/monitoring-resources/Prioritization_Protocol.doc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altan.info/monitoring-resources/Root_Cause_Analysis_Plan.doc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ltan.info/monitoring-resources/Step-2-Root-Cause-Analysis-Activity-Handout.pdf" TargetMode="External"/><Relationship Id="rId4" Type="http://schemas.openxmlformats.org/officeDocument/2006/relationships/hyperlink" Target="https://caltan.info/monitoring-resources/RCA_Inquiry_Guide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altan.info/monitoring-resources/Prioritization_Protocol.doc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altan.info/monitoring-resources/Targeted-Level-3-CIM-Step-2-Prioritization.pdf" TargetMode="External"/><Relationship Id="rId2" Type="http://schemas.openxmlformats.org/officeDocument/2006/relationships/hyperlink" Target="https://caltan.info/monitoring-resources/Targeted-Levels-1-and-2-CIM-Step-2-Root-Cause-Analysi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ltan.info/monitoring-resources/Targeted-Level-3-CIM-Step-2-Root-Cause-Analysis.pd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:&#160;%20https:/us02web.zoom.us/webinar/register/WN_jvlMt64FSLifKQFlCyymlw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altan.info/monitori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"/>
          <p:cNvSpPr txBox="1">
            <a:spLocks noGrp="1"/>
          </p:cNvSpPr>
          <p:nvPr>
            <p:ph type="ctrTitle"/>
          </p:nvPr>
        </p:nvSpPr>
        <p:spPr>
          <a:xfrm>
            <a:off x="1041400" y="1664286"/>
            <a:ext cx="10556240" cy="363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br>
              <a:rPr lang="en-US" sz="4900" dirty="0"/>
            </a:br>
            <a:r>
              <a:rPr lang="en-US" sz="4900" dirty="0"/>
              <a:t>Compliance and Improvement Monitoring (CIM)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Targeted CIM Step 2 Training</a:t>
            </a:r>
            <a:br>
              <a:rPr lang="en-US" sz="3600" dirty="0"/>
            </a:br>
            <a:r>
              <a:rPr lang="en-US" sz="3600" dirty="0"/>
              <a:t>for the Targeted 2024 Cohort LEAs</a:t>
            </a:r>
            <a:br>
              <a:rPr lang="en-US" sz="3600" dirty="0"/>
            </a:br>
            <a:br>
              <a:rPr lang="en-US" sz="4400" dirty="0"/>
            </a:br>
            <a:r>
              <a:rPr lang="en-US" sz="2700" dirty="0"/>
              <a:t>Focused Monitoring and Technical Assistance (FMTA) Units II and III</a:t>
            </a:r>
            <a:br>
              <a:rPr lang="en-US" sz="2700" dirty="0"/>
            </a:br>
            <a:endParaRPr sz="2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Instructions for Root Cause Analysis</a:t>
            </a:r>
            <a:endParaRPr dirty="0"/>
          </a:p>
        </p:txBody>
      </p:sp>
      <p:sp>
        <p:nvSpPr>
          <p:cNvPr id="158" name="Google Shape;158;p10"/>
          <p:cNvSpPr txBox="1"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US" b="1" dirty="0"/>
              <a:t>Prepare for Root Cause Analysis</a:t>
            </a:r>
          </a:p>
          <a:p>
            <a:pPr marL="971550" lvl="1" indent="-514350">
              <a:spcBef>
                <a:spcPts val="0"/>
              </a:spcBef>
              <a:buSzPts val="3000"/>
            </a:pPr>
            <a:r>
              <a:rPr lang="en-US" sz="1800" dirty="0"/>
              <a:t>Review the data-supported problem areas from CIM Step 1</a:t>
            </a:r>
          </a:p>
          <a:p>
            <a:pPr marL="971550" lvl="1" indent="-514350">
              <a:spcBef>
                <a:spcPts val="0"/>
              </a:spcBef>
              <a:buSzPts val="3000"/>
            </a:pPr>
            <a:r>
              <a:rPr lang="en-US" sz="1800" dirty="0"/>
              <a:t>Targeted Level 3 LEAs need to prioritize their problem areas</a:t>
            </a: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endParaRPr lang="en-US" sz="1800"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US" b="1" dirty="0"/>
              <a:t>Conduct the Root Cause Analysis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 dirty="0"/>
              <a:t>If not completed in CIM Step 1, please write clearly defined problem statements that are quantified and supported by data.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 dirty="0"/>
              <a:t>Document the data and findings that support your problem statement(s).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 dirty="0"/>
              <a:t>Identify methods (e.g., inquiry cycles, empathy interviews, process mapping, 5 Whys, Fishbone, etc. ) to gather information and analyze data that will uncover the causes of the problem(s). 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 dirty="0"/>
              <a:t>You may use resources such as the Root Cause Analysis Plan or Root Cause Analysis Inquiry Guide. Many other resources are linked the in the Root Cause Analysis Activity Handout.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 dirty="0"/>
              <a:t>Summarize the findings.</a:t>
            </a: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endParaRPr lang="en-US" sz="1800"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US" b="1" dirty="0"/>
              <a:t>Prioritize Root Causes</a:t>
            </a:r>
          </a:p>
          <a:p>
            <a:pPr lvl="1" indent="-457200">
              <a:spcBef>
                <a:spcPts val="0"/>
              </a:spcBef>
              <a:buSzPts val="3000"/>
            </a:pPr>
            <a:r>
              <a:rPr lang="en-US" sz="1800" dirty="0">
                <a:solidFill>
                  <a:schemeClr val="lt1"/>
                </a:solidFill>
              </a:rPr>
              <a:t>Required for Targeted Level 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"/>
          <p:cNvSpPr txBox="1"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Prepare for Root Cause Analysis</a:t>
            </a:r>
            <a:endParaRPr dirty="0"/>
          </a:p>
        </p:txBody>
      </p:sp>
      <p:sp>
        <p:nvSpPr>
          <p:cNvPr id="165" name="Google Shape;165;p11"/>
          <p:cNvSpPr txBox="1">
            <a:spLocks noGrp="1"/>
          </p:cNvSpPr>
          <p:nvPr>
            <p:ph type="body" idx="1"/>
          </p:nvPr>
        </p:nvSpPr>
        <p:spPr>
          <a:xfrm>
            <a:off x="152400" y="1381822"/>
            <a:ext cx="11887200" cy="50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1" indent="0">
              <a:spcBef>
                <a:spcPts val="0"/>
              </a:spcBef>
              <a:buSzPts val="3000"/>
              <a:buNone/>
            </a:pPr>
            <a:r>
              <a:rPr lang="en-US" sz="3200" b="1" dirty="0"/>
              <a:t>Review the data-supported problem areas from CIM Step 1</a:t>
            </a:r>
          </a:p>
          <a:p>
            <a:pPr marL="571500" lvl="1" indent="-571500">
              <a:spcBef>
                <a:spcPts val="0"/>
              </a:spcBef>
              <a:buSzPts val="3000"/>
            </a:pPr>
            <a:r>
              <a:rPr lang="en-US" dirty="0"/>
              <a:t>The problem statement(s) need to include data gathered and analyzed from the data drill down in CIM Step 1. </a:t>
            </a:r>
          </a:p>
          <a:p>
            <a:pPr marL="571500" indent="-571500"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The problem statement(s) need to be directly related to the indicators/unmet targets or rankings from the data sheets provided with the Annual Determination Letter.</a:t>
            </a:r>
          </a:p>
          <a:p>
            <a:pPr marL="0" indent="0">
              <a:spcBef>
                <a:spcPts val="0"/>
              </a:spcBef>
              <a:buClr>
                <a:schemeClr val="accent4"/>
              </a:buClr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Clr>
                <a:schemeClr val="accent4"/>
              </a:buClr>
              <a:buNone/>
            </a:pPr>
            <a:r>
              <a:rPr lang="en-US" sz="2400" b="1" i="1" dirty="0">
                <a:solidFill>
                  <a:schemeClr val="accent4"/>
                </a:solidFill>
              </a:rPr>
              <a:t>Example: 71% of students with disabilities with a qualifying disability of SLD who identify as Hispanic/Latinx are EL and in 3</a:t>
            </a:r>
            <a:r>
              <a:rPr lang="en-US" sz="2400" b="1" i="1" baseline="30000" dirty="0">
                <a:solidFill>
                  <a:schemeClr val="accent4"/>
                </a:solidFill>
              </a:rPr>
              <a:t>rd</a:t>
            </a:r>
            <a:r>
              <a:rPr lang="en-US" sz="2400" b="1" i="1" dirty="0">
                <a:solidFill>
                  <a:schemeClr val="accent4"/>
                </a:solidFill>
              </a:rPr>
              <a:t>-5</a:t>
            </a:r>
            <a:r>
              <a:rPr lang="en-US" sz="2400" b="1" i="1" baseline="30000" dirty="0">
                <a:solidFill>
                  <a:schemeClr val="accent4"/>
                </a:solidFill>
              </a:rPr>
              <a:t>th</a:t>
            </a:r>
            <a:r>
              <a:rPr lang="en-US" sz="2400" b="1" i="1" dirty="0">
                <a:solidFill>
                  <a:schemeClr val="accent4"/>
                </a:solidFill>
              </a:rPr>
              <a:t> grade in 2024-25. 67% of these students did not receive adequate EL support during their 2</a:t>
            </a:r>
            <a:r>
              <a:rPr lang="en-US" sz="2400" b="1" i="1" baseline="30000" dirty="0">
                <a:solidFill>
                  <a:schemeClr val="accent4"/>
                </a:solidFill>
              </a:rPr>
              <a:t>nd</a:t>
            </a:r>
            <a:r>
              <a:rPr lang="en-US" sz="2400" b="1" i="1" dirty="0">
                <a:solidFill>
                  <a:schemeClr val="accent4"/>
                </a:solidFill>
              </a:rPr>
              <a:t> grade year.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EAD05-E097-5586-2F53-D8240EF49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Root Cause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7C9EA-7A7E-1F02-B42C-545D93414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400" indent="0">
              <a:buNone/>
            </a:pPr>
            <a:r>
              <a:rPr lang="en-US" b="1" dirty="0"/>
              <a:t>Targeted Level 3 LEAs need to prioritize their problem areas</a:t>
            </a:r>
          </a:p>
          <a:p>
            <a:pPr marL="25400" indent="0">
              <a:buNone/>
            </a:pPr>
            <a:r>
              <a:rPr lang="en-US" i="1" dirty="0"/>
              <a:t>This activity is required for Targeted Level 3 LEAs and optional for Targeted Level 1 and 2 LEAs. This activity will be documented in Stepwell.</a:t>
            </a:r>
          </a:p>
          <a:p>
            <a:pPr marL="25400" indent="0">
              <a:buNone/>
            </a:pPr>
            <a:endParaRPr lang="en-US" dirty="0"/>
          </a:p>
          <a:p>
            <a:pPr marL="25400" indent="0">
              <a:buNone/>
            </a:pPr>
            <a:r>
              <a:rPr lang="en-US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Prioritization Protocol</a:t>
            </a:r>
            <a:endParaRPr lang="en-US" dirty="0">
              <a:solidFill>
                <a:schemeClr val="accent5"/>
              </a:solidFill>
            </a:endParaRPr>
          </a:p>
          <a:p>
            <a:pPr marL="2540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73A4D-2A6E-427B-F426-B1D9D32F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995" y="3315424"/>
            <a:ext cx="5645525" cy="30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152400" y="203799"/>
            <a:ext cx="11887200" cy="1305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Conduct the Root Cause Analysis</a:t>
            </a:r>
            <a:br>
              <a:rPr lang="en-US" dirty="0"/>
            </a:br>
            <a:endParaRPr sz="2800" dirty="0"/>
          </a:p>
        </p:txBody>
      </p:sp>
      <p:sp>
        <p:nvSpPr>
          <p:cNvPr id="179" name="Google Shape;179;p13"/>
          <p:cNvSpPr txBox="1">
            <a:spLocks noGrp="1"/>
          </p:cNvSpPr>
          <p:nvPr>
            <p:ph type="body" idx="1"/>
          </p:nvPr>
        </p:nvSpPr>
        <p:spPr>
          <a:xfrm>
            <a:off x="152400" y="1109534"/>
            <a:ext cx="11887200" cy="5313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Clr>
                <a:schemeClr val="accent4"/>
              </a:buClr>
              <a:buNone/>
            </a:pPr>
            <a:r>
              <a:rPr lang="en-US" sz="2800" b="1" dirty="0"/>
              <a:t>Assemble your CIM Team to further gather and analyze data to uncover the causes of the identified problem statement(s).</a:t>
            </a:r>
          </a:p>
          <a:p>
            <a:pPr marL="0" indent="0">
              <a:spcBef>
                <a:spcPts val="0"/>
              </a:spcBef>
              <a:buClr>
                <a:schemeClr val="accent4"/>
              </a:buClr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Clr>
                <a:schemeClr val="accent4"/>
              </a:buClr>
              <a:buNone/>
            </a:pPr>
            <a:r>
              <a:rPr lang="en-US" sz="2400" b="1" dirty="0"/>
              <a:t>Start with the problem statement(s) 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2000" dirty="0"/>
              <a:t>If not completed in CIM Step 1, please write clearly defined problem statements that are quantified and supported by data.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400" b="1" dirty="0"/>
              <a:t>Document the data and findings that support your problem statement(s)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2000" dirty="0"/>
              <a:t>The CIM Team should pose questions relating to the cause(s) of each problem.</a:t>
            </a:r>
            <a:endParaRPr lang="en-US" sz="2000" b="1" dirty="0"/>
          </a:p>
          <a:p>
            <a:pPr lvl="1" indent="-45720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2000" dirty="0"/>
              <a:t>Identify methods (e.g., inquiry cycles, empathy interviews, process mapping, 5 Whys, Fishbone, etc. ) to gather and review additional data that will uncover the causes of the problem(s). 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2000" dirty="0"/>
              <a:t>You may use resources such as the </a:t>
            </a:r>
            <a:r>
              <a:rPr lang="en-US" sz="2000" b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Root Cause Analysis Plan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dirty="0"/>
              <a:t>or </a:t>
            </a:r>
            <a:r>
              <a:rPr lang="en-US" sz="2000" b="1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Root Cause Analysis Inquiry Guide</a:t>
            </a:r>
            <a:r>
              <a:rPr lang="en-US" sz="2000" dirty="0"/>
              <a:t>. Many other resources are linked the in </a:t>
            </a:r>
            <a:r>
              <a:rPr lang="en-US" sz="2000" b="1" dirty="0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Root Cause Analysis Activity Handout</a:t>
            </a:r>
            <a:r>
              <a:rPr lang="en-US" sz="2000" dirty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400" b="1" dirty="0"/>
              <a:t>Summarize the findings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2000" b="1" dirty="0"/>
              <a:t>This can be done using the </a:t>
            </a:r>
            <a:r>
              <a:rPr lang="en-US" sz="2000" b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Root Cause Analysis Plan</a:t>
            </a:r>
            <a:endParaRPr lang="en-US" sz="20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EAD05-E097-5586-2F53-D8240EF49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Prioritize Root Causes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7C9EA-7A7E-1F02-B42C-545D93414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400" indent="0">
              <a:buNone/>
            </a:pPr>
            <a:r>
              <a:rPr lang="en-US" b="1" dirty="0"/>
              <a:t>Required for Targeted Level 3 LEAs</a:t>
            </a:r>
          </a:p>
          <a:p>
            <a:pPr marL="25400" indent="0">
              <a:buNone/>
            </a:pPr>
            <a:r>
              <a:rPr lang="en-US" dirty="0"/>
              <a:t>Focus on addressing the most important root cause(s) first. The Identify 1-3 prioritized root causes. </a:t>
            </a:r>
          </a:p>
          <a:p>
            <a:pPr marL="25400" indent="0">
              <a:buNone/>
            </a:pPr>
            <a:endParaRPr lang="en-US" dirty="0"/>
          </a:p>
          <a:p>
            <a:pPr marL="25400" indent="0">
              <a:buNone/>
            </a:pPr>
            <a:r>
              <a:rPr lang="en-US" dirty="0"/>
              <a:t>To help structure prioritization of root causes, the team may use any of the following resources: </a:t>
            </a:r>
            <a:endParaRPr lang="en-US" i="1" dirty="0"/>
          </a:p>
          <a:p>
            <a:pPr marL="25400" indent="0">
              <a:buNone/>
            </a:pPr>
            <a:endParaRPr lang="en-US" dirty="0"/>
          </a:p>
          <a:p>
            <a:pPr marL="25400" indent="0">
              <a:buNone/>
            </a:pPr>
            <a:r>
              <a:rPr lang="en-US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Prioritization Protocol</a:t>
            </a:r>
            <a:endParaRPr lang="en-US" dirty="0">
              <a:solidFill>
                <a:schemeClr val="accent5"/>
              </a:solidFill>
            </a:endParaRPr>
          </a:p>
          <a:p>
            <a:pPr marL="254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888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E2F3C-8353-6699-971B-B476874BB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 the Identified Root Causes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A7516-56A8-1319-CBBD-7DD02E96C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25400" indent="0">
              <a:buNone/>
            </a:pPr>
            <a:r>
              <a:rPr lang="en-US" i="1" dirty="0"/>
              <a:t>Have we identified at least 1 root cause and no more than 3? </a:t>
            </a:r>
          </a:p>
          <a:p>
            <a:pPr marL="482600" lvl="1" indent="0">
              <a:buNone/>
            </a:pPr>
            <a:r>
              <a:rPr lang="en-US" i="1" dirty="0"/>
              <a:t>If more than 3 root causes are identified, you will need to prioritize and/or consolidate the root causes.</a:t>
            </a:r>
          </a:p>
          <a:p>
            <a:pPr marL="25400" indent="0">
              <a:buNone/>
            </a:pPr>
            <a:endParaRPr lang="en-US" i="1" dirty="0"/>
          </a:p>
          <a:p>
            <a:pPr marL="25400" indent="0">
              <a:buNone/>
            </a:pPr>
            <a:r>
              <a:rPr lang="en-US" i="1" dirty="0"/>
              <a:t>Are the root causes related to the areas of concern and identified data-supported problem statements from CIM Step 1?</a:t>
            </a:r>
          </a:p>
          <a:p>
            <a:pPr marL="25400" indent="0">
              <a:buNone/>
            </a:pPr>
            <a:endParaRPr lang="en-US" i="1" dirty="0"/>
          </a:p>
          <a:p>
            <a:pPr marL="25400" indent="0">
              <a:buNone/>
            </a:pPr>
            <a:r>
              <a:rPr lang="en-US" i="1" dirty="0"/>
              <a:t>Are the root causes supported by qualitative and quantitative data?</a:t>
            </a:r>
          </a:p>
          <a:p>
            <a:pPr marL="25400" indent="0">
              <a:buNone/>
            </a:pPr>
            <a:endParaRPr lang="en-US" i="1" dirty="0"/>
          </a:p>
          <a:p>
            <a:pPr marL="25400" indent="0">
              <a:buNone/>
            </a:pPr>
            <a:r>
              <a:rPr lang="en-US" i="1" dirty="0"/>
              <a:t>Can the root causes be realistically addressed by the LEA in two years?</a:t>
            </a:r>
          </a:p>
          <a:p>
            <a:pPr marL="25400" indent="0">
              <a:buNone/>
            </a:pPr>
            <a:endParaRPr lang="en-US" i="1" dirty="0"/>
          </a:p>
          <a:p>
            <a:pPr marL="25400" indent="0">
              <a:buNone/>
            </a:pPr>
            <a:r>
              <a:rPr lang="en-US" i="1" dirty="0"/>
              <a:t>Are the root causes unbiased and free of blame on people or groups?</a:t>
            </a:r>
          </a:p>
        </p:txBody>
      </p:sp>
    </p:spTree>
    <p:extLst>
      <p:ext uri="{BB962C8B-B14F-4D97-AF65-F5344CB8AC3E}">
        <p14:creationId xmlns:p14="http://schemas.microsoft.com/office/powerpoint/2010/main" val="2815050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BE23E-A1BB-A0A2-3A06-DC576910A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Document Completion Prioritization* and Root Cause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B3612-AD26-DE9C-2BFE-F7A32BFC0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40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Due Date: October 10, 2024</a:t>
            </a:r>
          </a:p>
          <a:p>
            <a:pPr marL="25400" indent="0">
              <a:buNone/>
            </a:pPr>
            <a:endParaRPr lang="en-US" dirty="0">
              <a:solidFill>
                <a:schemeClr val="accent4"/>
              </a:solidFill>
            </a:endParaRPr>
          </a:p>
          <a:p>
            <a:pPr marL="25400" indent="0">
              <a:buNone/>
            </a:pPr>
            <a:r>
              <a:rPr lang="en-US" dirty="0">
                <a:solidFill>
                  <a:schemeClr val="bg1"/>
                </a:solidFill>
              </a:rPr>
              <a:t>Targeted Level 1 and 2 LEAs: Required, Submit to SELPA</a:t>
            </a:r>
          </a:p>
          <a:p>
            <a:pPr marL="25400" indent="0">
              <a:buNone/>
            </a:pPr>
            <a:r>
              <a:rPr lang="en-US" dirty="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Document Completion of Root Cause Analysis</a:t>
            </a:r>
            <a:endParaRPr lang="en-US" dirty="0">
              <a:solidFill>
                <a:schemeClr val="accent5"/>
              </a:solidFill>
            </a:endParaRPr>
          </a:p>
          <a:p>
            <a:pPr marL="25400" indent="0">
              <a:buNone/>
            </a:pPr>
            <a:endParaRPr lang="en-US" dirty="0">
              <a:solidFill>
                <a:schemeClr val="accent4"/>
              </a:solidFill>
            </a:endParaRPr>
          </a:p>
          <a:p>
            <a:pPr marL="25400" indent="0">
              <a:buNone/>
            </a:pPr>
            <a:r>
              <a:rPr lang="en-US" dirty="0">
                <a:solidFill>
                  <a:schemeClr val="bg1"/>
                </a:solidFill>
              </a:rPr>
              <a:t>Targeted Level 3 LEAs: Required, Submit in Stepwell</a:t>
            </a:r>
          </a:p>
          <a:p>
            <a:pPr marL="25400" indent="0">
              <a:buNone/>
            </a:pPr>
            <a:r>
              <a:rPr lang="en-US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Document Completion of Prioritization</a:t>
            </a:r>
            <a:endParaRPr lang="en-US" dirty="0">
              <a:solidFill>
                <a:schemeClr val="accent5"/>
              </a:solidFill>
            </a:endParaRPr>
          </a:p>
          <a:p>
            <a:pPr marL="25400" indent="0">
              <a:buNone/>
            </a:pPr>
            <a:r>
              <a:rPr lang="en-US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Document Completion of Root Cause Analysis</a:t>
            </a:r>
            <a:endParaRPr lang="en-US" dirty="0">
              <a:solidFill>
                <a:schemeClr val="accent5"/>
              </a:solidFill>
            </a:endParaRPr>
          </a:p>
          <a:p>
            <a:pPr marL="2540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36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B482-EA4F-E0F0-9950-5C23D9276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02D0F-DCC9-A443-9DDE-9CEC2C2A1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Review data-supported problem statements and data from CIM Step 1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Meet as a CIM Team to conduct root cause analysis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Contact your CDE consultant with any questions, concerns, or need for clarification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5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Register for CIM Step 3 Training</a:t>
            </a:r>
            <a:r>
              <a:rPr lang="en-US" sz="2800" dirty="0">
                <a:solidFill>
                  <a:schemeClr val="accent5"/>
                </a:solidFill>
              </a:rPr>
              <a:t> </a:t>
            </a:r>
            <a:r>
              <a:rPr lang="en-US" sz="2800" dirty="0">
                <a:solidFill>
                  <a:schemeClr val="accent4"/>
                </a:solidFill>
              </a:rPr>
              <a:t>on October 16, 2024, from 10am-12pm</a:t>
            </a:r>
          </a:p>
        </p:txBody>
      </p:sp>
    </p:spTree>
    <p:extLst>
      <p:ext uri="{BB962C8B-B14F-4D97-AF65-F5344CB8AC3E}">
        <p14:creationId xmlns:p14="http://schemas.microsoft.com/office/powerpoint/2010/main" val="3497840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2"/>
          <p:cNvSpPr txBox="1"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Questions</a:t>
            </a:r>
            <a:endParaRPr/>
          </a:p>
        </p:txBody>
      </p:sp>
      <p:pic>
        <p:nvPicPr>
          <p:cNvPr id="308" name="Google Shape;308;p32" descr="A group of colorful circles with white question mark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125" r="5836" b="1"/>
          <a:stretch/>
        </p:blipFill>
        <p:spPr>
          <a:xfrm>
            <a:off x="3562349" y="1714510"/>
            <a:ext cx="5059110" cy="424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2CF4E0-170C-D2FD-7AAC-FE0DCFE3B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40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"/>
          <p:cNvSpPr txBox="1"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Reminders</a:t>
            </a:r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body" idx="1"/>
          </p:nvPr>
        </p:nvSpPr>
        <p:spPr>
          <a:xfrm>
            <a:off x="214789" y="1483042"/>
            <a:ext cx="11758931" cy="498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The slides for this presentation will be emailed out to all participants</a:t>
            </a:r>
            <a:endParaRPr dirty="0"/>
          </a:p>
          <a:p>
            <a:pPr marL="228600" lvl="0" indent="-4063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This webinar will be recorded and available on </a:t>
            </a:r>
            <a:r>
              <a:rPr lang="en-US" sz="3200" dirty="0"/>
              <a:t>the </a:t>
            </a:r>
            <a:r>
              <a:rPr lang="en-US" sz="3200" u="sng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CalTAN website</a:t>
            </a:r>
            <a:endParaRPr dirty="0">
              <a:solidFill>
                <a:schemeClr val="accent4"/>
              </a:solidFill>
            </a:endParaRPr>
          </a:p>
          <a:p>
            <a:pPr marL="228600" lvl="0" indent="-4063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dirty="0">
              <a:solidFill>
                <a:schemeClr val="accent4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Please enter your questions in the Q and A. Frequently Asked Questions (FAQ) for this webinar will be available on the </a:t>
            </a:r>
            <a:r>
              <a:rPr lang="en-US" u="sng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CalTAN Monitoring  website</a:t>
            </a:r>
            <a:endParaRPr dirty="0">
              <a:solidFill>
                <a:srgbClr val="FFC000"/>
              </a:solidFill>
            </a:endParaRPr>
          </a:p>
          <a:p>
            <a:pPr marL="228600" lvl="0" indent="-4063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All participants are muted, and we cannot unmute you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9"/>
          <p:cNvSpPr txBox="1"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Thank you for your time and participation.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FMTA</a:t>
            </a:r>
            <a:r>
              <a:rPr lang="en-US" sz="4400"/>
              <a:t> Unit </a:t>
            </a:r>
            <a:r>
              <a:rPr lang="en-US"/>
              <a:t>II</a:t>
            </a: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/>
          </a:p>
          <a:p>
            <a:pPr marL="228600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</a:pPr>
            <a:endParaRPr sz="80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</a:pPr>
            <a:endParaRPr sz="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/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3"/>
          <p:cNvSpPr txBox="1"/>
          <p:nvPr/>
        </p:nvSpPr>
        <p:spPr>
          <a:xfrm>
            <a:off x="675280" y="2981157"/>
            <a:ext cx="15264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5875" marR="6350" lvl="0" indent="-63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Lynne</a:t>
            </a:r>
            <a:r>
              <a:rPr lang="en-US" sz="12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Boone</a:t>
            </a:r>
            <a:r>
              <a:rPr lang="en-US" sz="12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  </a:t>
            </a:r>
            <a:endParaRPr sz="12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5875" marR="6350" lvl="0" indent="-634" algn="ctr" rtl="0">
              <a:spcBef>
                <a:spcPts val="133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 Programs Consultant</a:t>
            </a:r>
            <a:endParaRPr/>
          </a:p>
        </p:txBody>
      </p:sp>
      <p:sp>
        <p:nvSpPr>
          <p:cNvPr id="54" name="Google Shape;54;p3"/>
          <p:cNvSpPr txBox="1"/>
          <p:nvPr/>
        </p:nvSpPr>
        <p:spPr>
          <a:xfrm>
            <a:off x="7401280" y="5609822"/>
            <a:ext cx="1730979" cy="59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5875" marR="635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Jacqueline</a:t>
            </a:r>
            <a:r>
              <a:rPr lang="en-US" sz="12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Stewart</a:t>
            </a:r>
            <a:r>
              <a:rPr lang="en-US" sz="12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  </a:t>
            </a: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" marR="6350" lvl="0" indent="0" algn="ctr" rtl="0">
              <a:spcBef>
                <a:spcPts val="133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 Programs</a:t>
            </a:r>
            <a:r>
              <a:rPr lang="en-US" sz="1200" b="0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  </a:t>
            </a:r>
          </a:p>
          <a:p>
            <a:pPr marL="15875" marR="6350" lvl="0" indent="0" algn="ctr" rtl="0">
              <a:spcBef>
                <a:spcPts val="133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Consultant</a:t>
            </a: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" descr="Picture of Jacqueline Steward, Consultant"/>
          <p:cNvSpPr/>
          <p:nvPr/>
        </p:nvSpPr>
        <p:spPr>
          <a:xfrm>
            <a:off x="7653708" y="3991625"/>
            <a:ext cx="1141169" cy="158496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"/>
          <p:cNvSpPr txBox="1"/>
          <p:nvPr/>
        </p:nvSpPr>
        <p:spPr>
          <a:xfrm>
            <a:off x="2778059" y="2966756"/>
            <a:ext cx="1526540" cy="781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510" marR="6350" lvl="0" indent="-63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David Grundon </a:t>
            </a: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" marR="6350" lvl="0" indent="-634" algn="ctr" rtl="0">
              <a:spcBef>
                <a:spcPts val="133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 Programs Consultant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" marR="6350" lvl="0" indent="-634" algn="ctr" rtl="0">
              <a:spcBef>
                <a:spcPts val="133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"/>
          <p:cNvSpPr txBox="1"/>
          <p:nvPr/>
        </p:nvSpPr>
        <p:spPr>
          <a:xfrm>
            <a:off x="9747077" y="5611517"/>
            <a:ext cx="1526540" cy="7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086" marR="6773" lvl="0" indent="-847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Vincent Pastorino  </a:t>
            </a: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 Programs  Consultant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3" descr="Picture of Vincent Pastorino, Consultant"/>
          <p:cNvSpPr/>
          <p:nvPr/>
        </p:nvSpPr>
        <p:spPr>
          <a:xfrm>
            <a:off x="9922214" y="3967992"/>
            <a:ext cx="1209160" cy="15849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8309" r="-3679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"/>
          <p:cNvSpPr txBox="1"/>
          <p:nvPr/>
        </p:nvSpPr>
        <p:spPr>
          <a:xfrm>
            <a:off x="2886988" y="5604961"/>
            <a:ext cx="1526540" cy="58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510" marR="6350" lvl="0" indent="-63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Tamara McMillan  </a:t>
            </a: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" marR="6350" lvl="0" indent="-634" algn="ctr" rtl="0">
              <a:spcBef>
                <a:spcPts val="133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 Programs Consultant</a:t>
            </a:r>
            <a:endParaRPr/>
          </a:p>
        </p:txBody>
      </p:sp>
      <p:sp>
        <p:nvSpPr>
          <p:cNvPr id="60" name="Google Shape;60;p3" descr="Picture of Tamara McMillan, Consultant"/>
          <p:cNvSpPr/>
          <p:nvPr/>
        </p:nvSpPr>
        <p:spPr>
          <a:xfrm>
            <a:off x="3079674" y="4001688"/>
            <a:ext cx="1141169" cy="158495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"/>
          <p:cNvSpPr txBox="1"/>
          <p:nvPr/>
        </p:nvSpPr>
        <p:spPr>
          <a:xfrm>
            <a:off x="4952537" y="2976188"/>
            <a:ext cx="1843193" cy="57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Donna DeMartini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 Administrator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" descr="Picture of Donna DeMartini, Education Administrator"/>
          <p:cNvSpPr/>
          <p:nvPr/>
        </p:nvSpPr>
        <p:spPr>
          <a:xfrm>
            <a:off x="5255593" y="1346954"/>
            <a:ext cx="1237082" cy="158496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" descr="Picture of Lynne Boone, Consultant"/>
          <p:cNvSpPr/>
          <p:nvPr/>
        </p:nvSpPr>
        <p:spPr>
          <a:xfrm>
            <a:off x="864832" y="1386058"/>
            <a:ext cx="1237082" cy="158496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l="-8179" r="-8524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" descr="Picture of David Grundon, Consultant"/>
          <p:cNvSpPr/>
          <p:nvPr/>
        </p:nvSpPr>
        <p:spPr>
          <a:xfrm>
            <a:off x="2916506" y="1384991"/>
            <a:ext cx="1237083" cy="158495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l="-12023" r="-9195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"/>
          <p:cNvSpPr txBox="1"/>
          <p:nvPr/>
        </p:nvSpPr>
        <p:spPr>
          <a:xfrm>
            <a:off x="9636437" y="3025879"/>
            <a:ext cx="1777442" cy="722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510" marR="6350" lvl="0" indent="-63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Jasmine Lee</a:t>
            </a:r>
            <a:endParaRPr/>
          </a:p>
          <a:p>
            <a:pPr marL="16510" marR="6350" lvl="0" indent="-634" algn="ctr" rtl="0">
              <a:spcBef>
                <a:spcPts val="133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Associate Governmental Program Analyst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3"/>
          <p:cNvPicPr preferRelativeResize="0"/>
          <p:nvPr/>
        </p:nvPicPr>
        <p:blipFill rotWithShape="1">
          <a:blip r:embed="rId9">
            <a:alphaModFix/>
          </a:blip>
          <a:srcRect l="8994" r="17147"/>
          <a:stretch/>
        </p:blipFill>
        <p:spPr>
          <a:xfrm>
            <a:off x="9924352" y="1386058"/>
            <a:ext cx="1209160" cy="163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"/>
          <p:cNvPicPr preferRelativeResize="0"/>
          <p:nvPr/>
        </p:nvPicPr>
        <p:blipFill rotWithShape="1">
          <a:blip r:embed="rId10">
            <a:alphaModFix/>
          </a:blip>
          <a:srcRect l="22367" r="19597"/>
          <a:stretch/>
        </p:blipFill>
        <p:spPr>
          <a:xfrm>
            <a:off x="7653708" y="1384991"/>
            <a:ext cx="1141169" cy="158496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3"/>
          <p:cNvSpPr txBox="1"/>
          <p:nvPr/>
        </p:nvSpPr>
        <p:spPr>
          <a:xfrm>
            <a:off x="7403676" y="2939020"/>
            <a:ext cx="16425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Kari Hudson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 Programs Consultant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3"/>
          <p:cNvSpPr txBox="1"/>
          <p:nvPr/>
        </p:nvSpPr>
        <p:spPr>
          <a:xfrm>
            <a:off x="521488" y="5611517"/>
            <a:ext cx="1843193" cy="57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Chee Lor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Office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Technician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3"/>
          <p:cNvPicPr preferRelativeResize="0"/>
          <p:nvPr/>
        </p:nvPicPr>
        <p:blipFill rotWithShape="1">
          <a:blip r:embed="rId11">
            <a:alphaModFix/>
          </a:blip>
          <a:srcRect l="12998" t="9991" r="14413" b="25098"/>
          <a:stretch/>
        </p:blipFill>
        <p:spPr>
          <a:xfrm>
            <a:off x="885679" y="3983375"/>
            <a:ext cx="1209160" cy="162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" descr="A person in a blue shirt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l="22531" t="8697" r="29928" b="15649"/>
          <a:stretch/>
        </p:blipFill>
        <p:spPr>
          <a:xfrm>
            <a:off x="5202079" y="4003171"/>
            <a:ext cx="1346216" cy="160961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"/>
          <p:cNvSpPr txBox="1"/>
          <p:nvPr/>
        </p:nvSpPr>
        <p:spPr>
          <a:xfrm>
            <a:off x="4952537" y="5615309"/>
            <a:ext cx="1843193" cy="57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Kevin Simas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 Programs Consultant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 txBox="1"/>
          <p:nvPr/>
        </p:nvSpPr>
        <p:spPr>
          <a:xfrm>
            <a:off x="3789132" y="5281743"/>
            <a:ext cx="1526540" cy="7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086" marR="6773" lvl="0" indent="-847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Libbey Durkee  </a:t>
            </a: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 Programs  Consultant</a:t>
            </a: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4"/>
          <p:cNvSpPr txBox="1"/>
          <p:nvPr/>
        </p:nvSpPr>
        <p:spPr>
          <a:xfrm>
            <a:off x="8629243" y="2736761"/>
            <a:ext cx="1600808" cy="58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6773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Vanessa Espinosa</a:t>
            </a:r>
            <a:endParaRPr dirty="0"/>
          </a:p>
          <a:p>
            <a:pPr marL="16933" marR="6773" lvl="0" indent="0" algn="ctr" rtl="0">
              <a:spcBef>
                <a:spcPts val="133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 Programs  </a:t>
            </a:r>
            <a:r>
              <a:rPr lang="en-US" sz="1200" dirty="0">
                <a:solidFill>
                  <a:schemeClr val="lt1"/>
                </a:solidFill>
              </a:rPr>
              <a:t>Assistant</a:t>
            </a: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4"/>
          <p:cNvSpPr txBox="1"/>
          <p:nvPr/>
        </p:nvSpPr>
        <p:spPr>
          <a:xfrm>
            <a:off x="7126051" y="5281743"/>
            <a:ext cx="1526540" cy="7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6773" lvl="0" indent="-846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Nicole Garibaldi  </a:t>
            </a: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 Programs  Consultant</a:t>
            </a: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4" descr="Picture of Nicole Garibaldi, Consultant"/>
          <p:cNvSpPr/>
          <p:nvPr/>
        </p:nvSpPr>
        <p:spPr>
          <a:xfrm>
            <a:off x="7215572" y="3718082"/>
            <a:ext cx="1283070" cy="156944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4"/>
          <p:cNvSpPr txBox="1"/>
          <p:nvPr/>
        </p:nvSpPr>
        <p:spPr>
          <a:xfrm>
            <a:off x="5434659" y="2779537"/>
            <a:ext cx="1526540" cy="7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6773" lvl="0" indent="-846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D’Andrea Chapman  </a:t>
            </a: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 Programs  Consultant</a:t>
            </a: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"/>
          <p:cNvSpPr txBox="1"/>
          <p:nvPr/>
        </p:nvSpPr>
        <p:spPr>
          <a:xfrm>
            <a:off x="2194404" y="2805009"/>
            <a:ext cx="18825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James T. Johnson, III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Administrator</a:t>
            </a:r>
            <a:endParaRPr dirty="0"/>
          </a:p>
        </p:txBody>
      </p:sp>
      <p:sp>
        <p:nvSpPr>
          <p:cNvPr id="84" name="Google Shape;84;p4"/>
          <p:cNvSpPr txBox="1"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/>
              <a:t>FMTA Unit </a:t>
            </a:r>
            <a:r>
              <a:rPr lang="en-US"/>
              <a:t>III</a:t>
            </a:r>
            <a:endParaRPr/>
          </a:p>
        </p:txBody>
      </p:sp>
      <p:pic>
        <p:nvPicPr>
          <p:cNvPr id="85" name="Google Shape;85;p4"/>
          <p:cNvPicPr preferRelativeResize="0"/>
          <p:nvPr/>
        </p:nvPicPr>
        <p:blipFill rotWithShape="1">
          <a:blip r:embed="rId4">
            <a:alphaModFix/>
          </a:blip>
          <a:srcRect t="9268" b="13208"/>
          <a:stretch/>
        </p:blipFill>
        <p:spPr>
          <a:xfrm>
            <a:off x="8788113" y="1219230"/>
            <a:ext cx="1283069" cy="150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" descr="A picture containing pers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8818" r="11617" b="12057"/>
          <a:stretch/>
        </p:blipFill>
        <p:spPr>
          <a:xfrm>
            <a:off x="5512833" y="1191335"/>
            <a:ext cx="1306862" cy="1559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4" descr="image/jpeg"/>
          <p:cNvPicPr preferRelativeResize="0"/>
          <p:nvPr/>
        </p:nvPicPr>
        <p:blipFill rotWithShape="1">
          <a:blip r:embed="rId6">
            <a:alphaModFix/>
          </a:blip>
          <a:srcRect l="9912" r="11223" b="5451"/>
          <a:stretch/>
        </p:blipFill>
        <p:spPr>
          <a:xfrm>
            <a:off x="2482270" y="1214117"/>
            <a:ext cx="1306862" cy="1537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89132" y="3718082"/>
            <a:ext cx="1437019" cy="156944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"/>
          <p:cNvSpPr txBox="1"/>
          <p:nvPr/>
        </p:nvSpPr>
        <p:spPr>
          <a:xfrm>
            <a:off x="504785" y="5281743"/>
            <a:ext cx="1794368" cy="57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6773" lvl="0" indent="-846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Jeanette </a:t>
            </a:r>
            <a:r>
              <a:rPr lang="en-US" sz="12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Acrell</a:t>
            </a:r>
            <a:r>
              <a:rPr lang="en-US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-Dunn </a:t>
            </a:r>
          </a:p>
          <a:p>
            <a:pPr marL="16933" marR="6773" lvl="0" indent="-846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Associate Governmental Program Analyst</a:t>
            </a: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4" descr="Jeanette Acrell-Dunn"/>
          <p:cNvPicPr preferRelativeResize="0"/>
          <p:nvPr/>
        </p:nvPicPr>
        <p:blipFill rotWithShape="1">
          <a:blip r:embed="rId8">
            <a:alphaModFix/>
          </a:blip>
          <a:srcRect l="33345" r="28406" b="54385"/>
          <a:stretch/>
        </p:blipFill>
        <p:spPr>
          <a:xfrm>
            <a:off x="691198" y="3625547"/>
            <a:ext cx="1421541" cy="1569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 txBox="1">
            <a:spLocks noGrp="1"/>
          </p:cNvSpPr>
          <p:nvPr>
            <p:ph type="title"/>
          </p:nvPr>
        </p:nvSpPr>
        <p:spPr>
          <a:xfrm>
            <a:off x="152400" y="272642"/>
            <a:ext cx="11887200" cy="88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Participants</a:t>
            </a:r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body" idx="1"/>
          </p:nvPr>
        </p:nvSpPr>
        <p:spPr>
          <a:xfrm>
            <a:off x="152400" y="1638300"/>
            <a:ext cx="11887200" cy="450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b="1"/>
              <a:t>This training is for your LEA if </a:t>
            </a:r>
            <a:r>
              <a:rPr lang="en-US" b="1" u="sng"/>
              <a:t>both</a:t>
            </a:r>
            <a:r>
              <a:rPr lang="en-US" b="1"/>
              <a:t> of the following apply…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b="1"/>
          </a:p>
          <a:p>
            <a:pPr marL="914400" lvl="1" indent="-4572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AutoNum type="arabicPeriod"/>
            </a:pPr>
            <a:r>
              <a:rPr lang="en-US" b="1"/>
              <a:t>Identified in the March 2024 </a:t>
            </a:r>
            <a:r>
              <a:rPr lang="en-US" b="1" i="1"/>
              <a:t>Annual Determination Letter</a:t>
            </a:r>
            <a:r>
              <a:rPr lang="en-US" b="1"/>
              <a:t> (</a:t>
            </a:r>
            <a:r>
              <a:rPr lang="en-US" b="1" i="1"/>
              <a:t>ADL</a:t>
            </a:r>
            <a:r>
              <a:rPr lang="en-US" b="1"/>
              <a:t>) notification as Targeted Level 1, 2, or 3</a:t>
            </a:r>
            <a:endParaRPr b="1"/>
          </a:p>
          <a:p>
            <a:pPr marL="228600" lvl="0" indent="-22860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2800"/>
              <a:buNone/>
            </a:pPr>
            <a:r>
              <a:rPr lang="en-US" sz="2800" b="1">
                <a:solidFill>
                  <a:srgbClr val="FFC000"/>
                </a:solidFill>
              </a:rPr>
              <a:t>  </a:t>
            </a:r>
            <a:r>
              <a:rPr lang="en-US" sz="2800" b="1" u="sng">
                <a:solidFill>
                  <a:srgbClr val="FFC000"/>
                </a:solidFill>
              </a:rPr>
              <a:t>AND</a:t>
            </a:r>
            <a:endParaRPr sz="2800" b="1"/>
          </a:p>
          <a:p>
            <a:pPr marL="1028700" lvl="0" indent="-1028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 b="1"/>
              <a:t>     2.  Do not have an approved CIM or CCEIS Plan from the 2022 or 2023 monitoring year   (i.e., 2022 or 2023 CIM Cohort)</a:t>
            </a:r>
            <a:endParaRPr sz="28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"/>
          <p:cNvSpPr txBox="1">
            <a:spLocks noGrp="1"/>
          </p:cNvSpPr>
          <p:nvPr>
            <p:ph type="title"/>
          </p:nvPr>
        </p:nvSpPr>
        <p:spPr>
          <a:xfrm>
            <a:off x="152400" y="84927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106" name="Google Shape;106;p6"/>
          <p:cNvSpPr txBox="1">
            <a:spLocks noGrp="1"/>
          </p:cNvSpPr>
          <p:nvPr>
            <p:ph type="body" idx="1"/>
          </p:nvPr>
        </p:nvSpPr>
        <p:spPr>
          <a:xfrm>
            <a:off x="436705" y="1069847"/>
            <a:ext cx="11053649" cy="516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/>
              <a:t>CIM Timeline for Targeted LEAs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/>
              <a:t>CIM Step 2 Overview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Purpose of Root Cause Analysis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Instructions for Root Cause Analysis</a:t>
            </a:r>
          </a:p>
          <a:p>
            <a:pPr marL="685800" lvl="1" indent="-228600">
              <a:lnSpc>
                <a:spcPct val="100000"/>
              </a:lnSpc>
              <a:buClr>
                <a:srgbClr val="FFFFFF"/>
              </a:buClr>
              <a:buSzPts val="2400"/>
            </a:pPr>
            <a:r>
              <a:rPr lang="en-US" sz="2000" dirty="0">
                <a:solidFill>
                  <a:srgbClr val="FFFFFF"/>
                </a:solidFill>
              </a:rPr>
              <a:t>Prepare for Root Cause Analysis</a:t>
            </a:r>
          </a:p>
          <a:p>
            <a:pPr marL="685800" lvl="1" indent="-228600">
              <a:lnSpc>
                <a:spcPct val="100000"/>
              </a:lnSpc>
              <a:buClr>
                <a:srgbClr val="FFFFFF"/>
              </a:buClr>
              <a:buSzPts val="2400"/>
            </a:pPr>
            <a:r>
              <a:rPr lang="en-US" sz="2000" dirty="0">
                <a:solidFill>
                  <a:srgbClr val="FFFFFF"/>
                </a:solidFill>
              </a:rPr>
              <a:t>Conduct the Root Cause Analysis</a:t>
            </a:r>
          </a:p>
          <a:p>
            <a:pPr marL="685800" lvl="1" indent="-228600">
              <a:lnSpc>
                <a:spcPct val="100000"/>
              </a:lnSpc>
              <a:buClr>
                <a:srgbClr val="FFFFFF"/>
              </a:buClr>
              <a:buSzPts val="2400"/>
            </a:pPr>
            <a:r>
              <a:rPr lang="en-US" sz="2000" dirty="0">
                <a:solidFill>
                  <a:srgbClr val="FFFFFF"/>
                </a:solidFill>
              </a:rPr>
              <a:t>Prioritize Root Causes</a:t>
            </a:r>
          </a:p>
          <a:p>
            <a:pPr marL="685800" lvl="1" indent="-228600">
              <a:lnSpc>
                <a:spcPct val="100000"/>
              </a:lnSpc>
              <a:buClr>
                <a:srgbClr val="FFFFFF"/>
              </a:buClr>
              <a:buSzPts val="2400"/>
            </a:pPr>
            <a:r>
              <a:rPr lang="en-US" sz="2000" dirty="0">
                <a:solidFill>
                  <a:srgbClr val="FFFFFF"/>
                </a:solidFill>
              </a:rPr>
              <a:t>Assess the Identified Root Causes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How to Document Completion of Prioritization* and Root Cause Analysis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Next Steps and Questions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/>
              <a:t>CDE FMTA Consultant Regional Map 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2000" dirty="0">
              <a:solidFill>
                <a:schemeClr val="accent4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Google Shape;112;p7"/>
          <p:cNvCxnSpPr/>
          <p:nvPr/>
        </p:nvCxnSpPr>
        <p:spPr>
          <a:xfrm>
            <a:off x="10837435" y="1869972"/>
            <a:ext cx="17858" cy="3258081"/>
          </a:xfrm>
          <a:prstGeom prst="straightConnector1">
            <a:avLst/>
          </a:prstGeom>
          <a:noFill/>
          <a:ln w="349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113;p7"/>
          <p:cNvSpPr txBox="1">
            <a:spLocks noGrp="1"/>
          </p:cNvSpPr>
          <p:nvPr>
            <p:ph type="title"/>
          </p:nvPr>
        </p:nvSpPr>
        <p:spPr>
          <a:xfrm>
            <a:off x="365312" y="46917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CIM Timeline for LEAs in Targeted Monitoring</a:t>
            </a:r>
            <a:endParaRPr/>
          </a:p>
        </p:txBody>
      </p:sp>
      <p:grpSp>
        <p:nvGrpSpPr>
          <p:cNvPr id="114" name="Google Shape;114;p7"/>
          <p:cNvGrpSpPr/>
          <p:nvPr/>
        </p:nvGrpSpPr>
        <p:grpSpPr>
          <a:xfrm>
            <a:off x="229424" y="962858"/>
            <a:ext cx="11796392" cy="5553823"/>
            <a:chOff x="431325" y="1309688"/>
            <a:chExt cx="11796392" cy="5553823"/>
          </a:xfrm>
        </p:grpSpPr>
        <p:cxnSp>
          <p:nvCxnSpPr>
            <p:cNvPr id="115" name="Google Shape;115;p7"/>
            <p:cNvCxnSpPr/>
            <p:nvPr/>
          </p:nvCxnSpPr>
          <p:spPr>
            <a:xfrm>
              <a:off x="3140896" y="2208112"/>
              <a:ext cx="0" cy="2881693"/>
            </a:xfrm>
            <a:prstGeom prst="straightConnector1">
              <a:avLst/>
            </a:prstGeom>
            <a:noFill/>
            <a:ln w="3810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6" name="Google Shape;116;p7"/>
            <p:cNvSpPr/>
            <p:nvPr/>
          </p:nvSpPr>
          <p:spPr>
            <a:xfrm>
              <a:off x="2497713" y="2547014"/>
              <a:ext cx="2304317" cy="3642832"/>
            </a:xfrm>
            <a:prstGeom prst="roundRect">
              <a:avLst>
                <a:gd name="adj" fmla="val 16667"/>
              </a:avLst>
            </a:prstGeom>
            <a:solidFill>
              <a:srgbClr val="FFCD2D"/>
            </a:solidFill>
            <a:ln w="952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Attend CIM Step 1, Part 1 Training: Data Drill Down, Parent Input, Consolidation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Watch the pre-recorded PPPR training, available early April</a:t>
              </a:r>
              <a:endParaRPr/>
            </a:p>
            <a:p>
              <a:pPr marL="1714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Meet regularly with CIM Team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Upload data reports to SIL IDC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Complete Data Drill Down and Data Analysis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Gather and Analyze Parent Input 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Work on PPPR</a:t>
              </a:r>
              <a:endParaRPr/>
            </a:p>
            <a:p>
              <a:pPr marL="1714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431325" y="1645551"/>
              <a:ext cx="1751090" cy="634417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March 2024</a:t>
              </a:r>
              <a:endParaRPr sz="1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2180263" y="1645551"/>
              <a:ext cx="1913503" cy="627430"/>
            </a:xfrm>
            <a:prstGeom prst="rect">
              <a:avLst/>
            </a:prstGeom>
            <a:solidFill>
              <a:srgbClr val="FFCC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rPr lang="en-US" sz="13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April/May 2024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4091616" y="1649890"/>
              <a:ext cx="2009592" cy="641984"/>
            </a:xfrm>
            <a:prstGeom prst="rect">
              <a:avLst/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rPr lang="en-US" sz="13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June/July 2024</a:t>
              </a:r>
              <a:endParaRPr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6089303" y="1641555"/>
              <a:ext cx="1629520" cy="661806"/>
            </a:xfrm>
            <a:prstGeom prst="rect">
              <a:avLst/>
            </a:prstGeom>
            <a:solidFill>
              <a:srgbClr val="00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August 2024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7718821" y="1641556"/>
              <a:ext cx="1450035" cy="658229"/>
            </a:xfrm>
            <a:prstGeom prst="rect">
              <a:avLst/>
            </a:prstGeom>
            <a:solidFill>
              <a:srgbClr val="FF669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300"/>
                <a:buFont typeface="Arial"/>
                <a:buNone/>
              </a:pPr>
              <a:r>
                <a:rPr lang="en-US" sz="1300" b="1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Sept/Oct 2024</a:t>
              </a:r>
              <a:endParaRPr sz="1300" b="1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9168863" y="1645551"/>
              <a:ext cx="1579780" cy="658229"/>
            </a:xfrm>
            <a:prstGeom prst="rect">
              <a:avLst/>
            </a:prstGeom>
            <a:solidFill>
              <a:srgbClr val="0099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300"/>
                <a:buFont typeface="Arial"/>
                <a:buNone/>
              </a:pPr>
              <a:r>
                <a:rPr lang="en-US" sz="1300" b="1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Nov/Dec 2024</a:t>
              </a:r>
              <a:endParaRPr sz="1300" b="1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3" name="Google Shape;123;p7"/>
            <p:cNvCxnSpPr/>
            <p:nvPr/>
          </p:nvCxnSpPr>
          <p:spPr>
            <a:xfrm>
              <a:off x="5126934" y="2134701"/>
              <a:ext cx="11969" cy="2243912"/>
            </a:xfrm>
            <a:prstGeom prst="straightConnector1">
              <a:avLst/>
            </a:prstGeom>
            <a:noFill/>
            <a:ln w="38100" cap="flat" cmpd="sng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7"/>
            <p:cNvCxnSpPr/>
            <p:nvPr/>
          </p:nvCxnSpPr>
          <p:spPr>
            <a:xfrm flipH="1">
              <a:off x="9952800" y="2303780"/>
              <a:ext cx="29766" cy="1171687"/>
            </a:xfrm>
            <a:prstGeom prst="straightConnector1">
              <a:avLst/>
            </a:prstGeom>
            <a:noFill/>
            <a:ln w="34925" cap="flat" cmpd="sng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5" name="Google Shape;125;p7"/>
            <p:cNvSpPr/>
            <p:nvPr/>
          </p:nvSpPr>
          <p:spPr>
            <a:xfrm>
              <a:off x="509859" y="2427420"/>
              <a:ext cx="1904447" cy="2229038"/>
            </a:xfrm>
            <a:prstGeom prst="roundRect">
              <a:avLst>
                <a:gd name="adj" fmla="val 16667"/>
              </a:avLst>
            </a:prstGeom>
            <a:solidFill>
              <a:srgbClr val="F89645"/>
            </a:solidFill>
            <a:ln w="952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Read and Understand Annual Determination Letter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Contact SELPA and CDE Consultant as needed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Identify CIM Team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Begin Gathering and Analyzing Local Data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6" name="Google Shape;126;p7"/>
            <p:cNvCxnSpPr/>
            <p:nvPr/>
          </p:nvCxnSpPr>
          <p:spPr>
            <a:xfrm>
              <a:off x="1307346" y="2204535"/>
              <a:ext cx="0" cy="234793"/>
            </a:xfrm>
            <a:prstGeom prst="straightConnector1">
              <a:avLst/>
            </a:prstGeom>
            <a:noFill/>
            <a:ln w="38100" cap="flat" cmpd="sng">
              <a:solidFill>
                <a:srgbClr val="F896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7"/>
            <p:cNvCxnSpPr/>
            <p:nvPr/>
          </p:nvCxnSpPr>
          <p:spPr>
            <a:xfrm>
              <a:off x="6902150" y="2205560"/>
              <a:ext cx="11970" cy="565480"/>
            </a:xfrm>
            <a:prstGeom prst="straightConnector1">
              <a:avLst/>
            </a:prstGeom>
            <a:noFill/>
            <a:ln w="38100" cap="flat" cmpd="sng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8" name="Google Shape;128;p7"/>
            <p:cNvSpPr/>
            <p:nvPr/>
          </p:nvSpPr>
          <p:spPr>
            <a:xfrm>
              <a:off x="5721923" y="2486705"/>
              <a:ext cx="2537130" cy="1686312"/>
            </a:xfrm>
            <a:prstGeom prst="roundRect">
              <a:avLst>
                <a:gd name="adj" fmla="val 16667"/>
              </a:avLst>
            </a:prstGeom>
            <a:solidFill>
              <a:srgbClr val="4EF4F8"/>
            </a:solidFill>
            <a:ln w="9525" cap="flat" cmpd="sng">
              <a:solidFill>
                <a:srgbClr val="4EF4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View CIM Step 2 training</a:t>
              </a:r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Conduct Root Cause Analysis and Prioritization</a:t>
              </a:r>
              <a:endParaRPr dirty="0"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Continue gathering and analyzing data as you uncover the “Why” </a:t>
              </a:r>
              <a:endParaRPr dirty="0"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Work on the Root Cause Analysis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200"/>
                <a:buFont typeface="Arial"/>
                <a:buNone/>
              </a:pPr>
              <a:r>
                <a:rPr lang="en-US" sz="1200" dirty="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200" dirty="0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9" name="Google Shape;129;p7"/>
            <p:cNvCxnSpPr/>
            <p:nvPr/>
          </p:nvCxnSpPr>
          <p:spPr>
            <a:xfrm>
              <a:off x="8384820" y="2253185"/>
              <a:ext cx="11969" cy="4259582"/>
            </a:xfrm>
            <a:prstGeom prst="straightConnector1">
              <a:avLst/>
            </a:prstGeom>
            <a:noFill/>
            <a:ln w="38100" cap="flat" cmpd="sng">
              <a:solidFill>
                <a:srgbClr val="FF66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0" name="Google Shape;130;p7"/>
            <p:cNvSpPr/>
            <p:nvPr/>
          </p:nvSpPr>
          <p:spPr>
            <a:xfrm>
              <a:off x="7724446" y="4339430"/>
              <a:ext cx="2500397" cy="1412442"/>
            </a:xfrm>
            <a:prstGeom prst="roundRect">
              <a:avLst>
                <a:gd name="adj" fmla="val 16667"/>
              </a:avLst>
            </a:prstGeom>
            <a:solidFill>
              <a:srgbClr val="FF6699"/>
            </a:solidFill>
            <a:ln w="9525" cap="flat" cmpd="sng">
              <a:solidFill>
                <a:srgbClr val="FF66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October 10, 2024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CIM Step 2 Due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Root Cause Analysis (Identification of Root Causes)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8639919" y="2547014"/>
              <a:ext cx="2832078" cy="1565693"/>
            </a:xfrm>
            <a:prstGeom prst="roundRect">
              <a:avLst>
                <a:gd name="adj" fmla="val 16667"/>
              </a:avLst>
            </a:prstGeom>
            <a:solidFill>
              <a:srgbClr val="0099FF"/>
            </a:solidFill>
            <a:ln w="9525" cap="flat" cmpd="sng">
              <a:solidFill>
                <a:srgbClr val="00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1" dirty="0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December 6, 2024 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CIM Step 3 Due</a:t>
              </a:r>
              <a:endParaRPr dirty="0"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200"/>
                <a:buFont typeface="Arial"/>
                <a:buChar char="•"/>
              </a:pPr>
              <a:r>
                <a:rPr lang="en-US" sz="1200" dirty="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CIM Step 3- CIM Plan </a:t>
              </a:r>
              <a:endParaRPr dirty="0"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rgbClr val="000054"/>
                </a:buClr>
                <a:buSzPts val="1200"/>
                <a:buFont typeface="Arial"/>
                <a:buChar char="•"/>
              </a:pPr>
              <a:r>
                <a:rPr lang="en-US" sz="1200" b="1" dirty="0">
                  <a:solidFill>
                    <a:srgbClr val="000054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Assurances Form from SELPA</a:t>
              </a:r>
              <a:r>
                <a:rPr lang="en-US" sz="1200" b="1" dirty="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dirty="0">
                  <a:solidFill>
                    <a:srgbClr val="000054"/>
                  </a:solidFill>
                  <a:latin typeface="Arial"/>
                  <a:ea typeface="Arial"/>
                  <a:cs typeface="Arial"/>
                  <a:sym typeface="Arial"/>
                </a:rPr>
                <a:t>for Level 1 and 2 LEAs are due to CDE by </a:t>
              </a:r>
              <a:r>
                <a:rPr lang="en-US" sz="1200" b="1" dirty="0">
                  <a:solidFill>
                    <a:srgbClr val="000054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December 16, 2024.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1" dirty="0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dirty="0">
                <a:solidFill>
                  <a:srgbClr val="00005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4894813" y="4256210"/>
              <a:ext cx="2727630" cy="2607301"/>
            </a:xfrm>
            <a:prstGeom prst="roundRect">
              <a:avLst>
                <a:gd name="adj" fmla="val 16667"/>
              </a:avLst>
            </a:prstGeom>
            <a:solidFill>
              <a:srgbClr val="99CC00"/>
            </a:solidFill>
            <a:ln w="9525" cap="flat" cmpd="sng">
              <a:solidFill>
                <a:srgbClr val="9CBB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July 10, 2024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CIM Step 1 Due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CIM Team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Drill Down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Identification of Problem Statements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Parent Input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400" b="1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PPPR due June 30, 2024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Consolidation</a:t>
              </a: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8141690" y="5816086"/>
              <a:ext cx="1763486" cy="798375"/>
            </a:xfrm>
            <a:prstGeom prst="roundRect">
              <a:avLst>
                <a:gd name="adj" fmla="val 16667"/>
              </a:avLst>
            </a:prstGeom>
            <a:solidFill>
              <a:srgbClr val="FF6699"/>
            </a:solidFill>
            <a:ln w="9525" cap="flat" cmpd="sng">
              <a:solidFill>
                <a:srgbClr val="FF66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Attend CIM Step 3 Training: CIM Plan Development (Oct)</a:t>
              </a: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10751344" y="1309688"/>
              <a:ext cx="1476373" cy="132159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2025-2026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7"/>
          <p:cNvSpPr/>
          <p:nvPr/>
        </p:nvSpPr>
        <p:spPr>
          <a:xfrm>
            <a:off x="10234809" y="4050793"/>
            <a:ext cx="1727767" cy="2418412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CIM Step 4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Attend CIM Step 4 Training: Progress Reporting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 and Monitor Plan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Submit Progress Reports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PPPR for disproportionate LEAs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8" descr="A diagram of a cim ste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290" r="105" b="214"/>
          <a:stretch/>
        </p:blipFill>
        <p:spPr>
          <a:xfrm>
            <a:off x="3694423" y="1901281"/>
            <a:ext cx="8185703" cy="402190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8"/>
          <p:cNvSpPr txBox="1"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CIM Step 2 Overview</a:t>
            </a:r>
            <a:endParaRPr dirty="0"/>
          </a:p>
        </p:txBody>
      </p:sp>
      <p:sp>
        <p:nvSpPr>
          <p:cNvPr id="143" name="Google Shape;143;p8"/>
          <p:cNvSpPr/>
          <p:nvPr/>
        </p:nvSpPr>
        <p:spPr>
          <a:xfrm>
            <a:off x="6411433" y="1529362"/>
            <a:ext cx="1690576" cy="4497659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8"/>
          <p:cNvSpPr txBox="1"/>
          <p:nvPr/>
        </p:nvSpPr>
        <p:spPr>
          <a:xfrm>
            <a:off x="311873" y="1906643"/>
            <a:ext cx="4334555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chemeClr val="lt1"/>
              </a:buClr>
              <a:buSzPts val="2400"/>
              <a:buFont typeface="Noto Sans Symbols"/>
              <a:buChar char="✔"/>
            </a:pPr>
            <a:r>
              <a:rPr lang="en-US" sz="2400" dirty="0">
                <a:solidFill>
                  <a:schemeClr val="lt1"/>
                </a:solidFill>
              </a:rPr>
              <a:t>Prioritization of Problems*</a:t>
            </a:r>
            <a:endParaRPr lang="en-US" sz="24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✔"/>
            </a:pPr>
            <a:r>
              <a:rPr lang="en-US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Root Cause Analysis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*Only required for Targeted Level 3 LEAs</a:t>
            </a:r>
            <a:endParaRPr sz="1200" i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Outcome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Data-Supported </a:t>
            </a:r>
            <a:endParaRPr lang="en-US" sz="2400" b="1" dirty="0">
              <a:solidFill>
                <a:schemeClr val="accent4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Root Cause(s)</a:t>
            </a:r>
            <a:endParaRPr sz="2400" b="1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"/>
          <p:cNvSpPr txBox="1"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Purpose of Root Cause Analysis</a:t>
            </a:r>
            <a:endParaRPr dirty="0"/>
          </a:p>
        </p:txBody>
      </p:sp>
      <p:sp>
        <p:nvSpPr>
          <p:cNvPr id="151" name="Google Shape;151;p9"/>
          <p:cNvSpPr txBox="1">
            <a:spLocks noGrp="1"/>
          </p:cNvSpPr>
          <p:nvPr>
            <p:ph type="body" idx="1"/>
          </p:nvPr>
        </p:nvSpPr>
        <p:spPr>
          <a:xfrm>
            <a:off x="794077" y="1148316"/>
            <a:ext cx="10603845" cy="5505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4063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dirty="0">
              <a:solidFill>
                <a:srgbClr val="FFFF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ct val="100000"/>
              <a:buNone/>
            </a:pPr>
            <a:r>
              <a:rPr lang="en-US" dirty="0">
                <a:solidFill>
                  <a:schemeClr val="bg1"/>
                </a:solidFill>
              </a:rPr>
              <a:t>A root cause is a fundamental or core issue underlying the data-supported and quantified problem(s) identified at the end of CIM Step 1.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ct val="100000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ct val="100000"/>
              <a:buNone/>
            </a:pPr>
            <a:r>
              <a:rPr lang="en-US" dirty="0">
                <a:solidFill>
                  <a:schemeClr val="bg1"/>
                </a:solidFill>
              </a:rPr>
              <a:t>The purpose of root cause analysis is to identify, through, data analysis, the direct and indirect causes of the identified problem(s).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ct val="100000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ct val="100000"/>
              <a:buNone/>
            </a:pPr>
            <a:r>
              <a:rPr lang="en-US" dirty="0">
                <a:solidFill>
                  <a:schemeClr val="bg1"/>
                </a:solidFill>
              </a:rPr>
              <a:t>In CIM Step 3, the CIM Plan will be developed to eliminate or substantially reduce the impact of the root causes and improve outcomes for students with disabilities.</a:t>
            </a:r>
            <a:endParaRPr sz="2000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DE Set 3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7465</TotalTime>
  <Words>1455</Words>
  <Application>Microsoft Office PowerPoint</Application>
  <PresentationFormat>Widescreen</PresentationFormat>
  <Paragraphs>222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Gill Sans</vt:lpstr>
      <vt:lpstr>Noto Sans Symbols</vt:lpstr>
      <vt:lpstr>Calibri</vt:lpstr>
      <vt:lpstr>CDE Set 3</vt:lpstr>
      <vt:lpstr> Compliance and Improvement Monitoring (CIM)  Targeted CIM Step 2 Training for the Targeted 2024 Cohort LEAs  Focused Monitoring and Technical Assistance (FMTA) Units II and III </vt:lpstr>
      <vt:lpstr>Reminders</vt:lpstr>
      <vt:lpstr>FMTA Unit II</vt:lpstr>
      <vt:lpstr>FMTA Unit III</vt:lpstr>
      <vt:lpstr>Participants</vt:lpstr>
      <vt:lpstr>Agenda</vt:lpstr>
      <vt:lpstr>CIM Timeline for LEAs in Targeted Monitoring</vt:lpstr>
      <vt:lpstr>CIM Step 2 Overview</vt:lpstr>
      <vt:lpstr>Purpose of Root Cause Analysis</vt:lpstr>
      <vt:lpstr>Instructions for Root Cause Analysis</vt:lpstr>
      <vt:lpstr>Prepare for Root Cause Analysis</vt:lpstr>
      <vt:lpstr>Prepare for Root Cause Analysis</vt:lpstr>
      <vt:lpstr>Conduct the Root Cause Analysis </vt:lpstr>
      <vt:lpstr>Prioritize Root Causes</vt:lpstr>
      <vt:lpstr>Assess the Identified Root Causes</vt:lpstr>
      <vt:lpstr>How to Document Completion Prioritization* and Root Cause Analysis</vt:lpstr>
      <vt:lpstr>Next Steps</vt:lpstr>
      <vt:lpstr>Questions</vt:lpstr>
      <vt:lpstr>PowerPoint Presentation</vt:lpstr>
      <vt:lpstr>Thank you for your time and participation.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Compliance and Improvement Monitoring (CIM)  Targeted CIM Step 2 Training for the Targeted 2024 Cohort LEAs  Focused Monitoring and Technical Assistance (FMTA) Units II and III</dc:title>
  <dc:creator>Ronnie Stewart</dc:creator>
  <cp:lastModifiedBy>Donna DeMartini</cp:lastModifiedBy>
  <cp:revision>13</cp:revision>
  <dcterms:created xsi:type="dcterms:W3CDTF">2024-03-27T18:03:59Z</dcterms:created>
  <dcterms:modified xsi:type="dcterms:W3CDTF">2024-08-28T18:59:37Z</dcterms:modified>
</cp:coreProperties>
</file>