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6858000" cx="12192000"/>
  <p:notesSz cx="6858000" cy="9144000"/>
  <p:embeddedFontLst>
    <p:embeddedFont>
      <p:font typeface="Gill Sans"/>
      <p:regular r:id="rId45"/>
      <p:bold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jH5eKLVDpsolygtlb+87KP8nsNg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180127D-C18E-4738-B03C-DDA6A9B7637A}">
  <a:tblStyle styleId="{1180127D-C18E-4738-B03C-DDA6A9B7637A}"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0E652361-6532-4215-B23E-7D57D90E65B5}"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BF1E8"/>
          </a:solidFill>
        </a:fill>
      </a:tcStyle>
    </a:wholeTbl>
    <a:band1H>
      <a:tcTxStyle/>
      <a:tcStyle>
        <a:fill>
          <a:solidFill>
            <a:srgbClr val="D4E2CE"/>
          </a:solidFill>
        </a:fill>
      </a:tcStyle>
    </a:band1H>
    <a:band2H>
      <a:tcTxStyle/>
    </a:band2H>
    <a:band1V>
      <a:tcTxStyle/>
      <a:tcStyle>
        <a:fill>
          <a:solidFill>
            <a:srgbClr val="D4E2CE"/>
          </a:solidFill>
        </a:fill>
      </a:tcStyle>
    </a:band1V>
    <a:band2V>
      <a:tcTxStyle/>
    </a:band2V>
    <a:lastCol>
      <a:tcTxStyle b="on" i="off">
        <a:font>
          <a:latin typeface="Arial"/>
          <a:ea typeface="Arial"/>
          <a:cs typeface="Arial"/>
        </a:font>
        <a:schemeClr val="lt1"/>
      </a:tcTxStyle>
      <a:tcStyle>
        <a:fill>
          <a:solidFill>
            <a:schemeClr val="accent6"/>
          </a:solidFill>
        </a:fill>
      </a:tcStyle>
    </a:lastCol>
    <a:firstCol>
      <a:tcTxStyle b="on" i="off">
        <a:font>
          <a:latin typeface="Arial"/>
          <a:ea typeface="Arial"/>
          <a:cs typeface="Arial"/>
        </a:font>
        <a:schemeClr val="lt1"/>
      </a:tcTxStyle>
      <a:tcStyle>
        <a:fill>
          <a:solidFill>
            <a:schemeClr val="accent6"/>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6"/>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6"/>
          </a:solidFill>
        </a:fill>
      </a:tcStyle>
    </a:firstRow>
    <a:neCell>
      <a:tcTxStyle/>
    </a:neCell>
    <a:nwCell>
      <a:tcTxStyle/>
    </a:nwCell>
  </a:tblStyle>
  <a:tblStyle styleId="{1C32CFE3-A44D-473E-9DFE-9407ECCA752D}" styleName="Table_2">
    <a:wholeTbl>
      <a:tcTxStyle b="off" i="off">
        <a:font>
          <a:latin typeface="Arial"/>
          <a:ea typeface="Arial"/>
          <a:cs typeface="Arial"/>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25400">
              <a:solidFill>
                <a:schemeClr val="dk1"/>
              </a:solidFill>
              <a:prstDash val="solid"/>
              <a:round/>
              <a:headEnd len="sm" w="sm" type="none"/>
              <a:tailEnd len="sm" w="sm" type="none"/>
            </a:ln>
          </a:top>
          <a:bottom>
            <a:ln cap="flat" cmpd="sng" w="25400">
              <a:solidFill>
                <a:schemeClr val="dk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a:tcStyle>
        <a:fill>
          <a:solidFill>
            <a:srgbClr val="E6E6E6"/>
          </a:solidFill>
        </a:fill>
      </a:tcStyle>
    </a:band1H>
    <a:band2H>
      <a:tcTxStyle/>
    </a:band2H>
    <a:band1V>
      <a:tcTxStyle/>
      <a:tcStyle>
        <a:fill>
          <a:solidFill>
            <a:srgbClr val="E6E6E6"/>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tcStyle>
        <a:tcBdr>
          <a:top>
            <a:ln cap="flat" cmpd="sng" w="50800">
              <a:solidFill>
                <a:schemeClr val="dk1"/>
              </a:solidFill>
              <a:prstDash val="solid"/>
              <a:round/>
              <a:headEnd len="sm" w="sm" type="none"/>
              <a:tailEnd len="sm" w="sm" type="none"/>
            </a:ln>
          </a:top>
        </a:tcBdr>
        <a:fill>
          <a:solidFill>
            <a:schemeClr val="lt1"/>
          </a:solidFill>
        </a:fill>
      </a:tcStyle>
    </a:lastRow>
    <a:seCell>
      <a:tcTxStyle b="on" i="off">
        <a:font>
          <a:latin typeface="Arial"/>
          <a:ea typeface="Arial"/>
          <a:cs typeface="Arial"/>
        </a:font>
        <a:schemeClr val="dk1"/>
      </a:tcTxStyle>
    </a:seCell>
    <a:swCell>
      <a:tcTxStyle b="on" i="off">
        <a:font>
          <a:latin typeface="Arial"/>
          <a:ea typeface="Arial"/>
          <a:cs typeface="Arial"/>
        </a:font>
        <a:schemeClr val="dk1"/>
      </a:tcTxStyle>
    </a:swCell>
    <a:firstRow>
      <a:tcTxStyle b="on" i="off">
        <a:font>
          <a:latin typeface="Arial"/>
          <a:ea typeface="Arial"/>
          <a:cs typeface="Arial"/>
        </a:font>
        <a:schemeClr val="lt1"/>
      </a:tcTxStyle>
      <a:tcStyle>
        <a:tcBdr>
          <a:bottom>
            <a:ln cap="flat" cmpd="sng" w="25400">
              <a:solidFill>
                <a:schemeClr val="dk1"/>
              </a:solidFill>
              <a:prstDash val="solid"/>
              <a:round/>
              <a:headEnd len="sm" w="sm" type="none"/>
              <a:tailEnd len="sm" w="sm" type="none"/>
            </a:ln>
          </a:bottom>
        </a:tcBdr>
        <a:fill>
          <a:solidFill>
            <a:schemeClr val="accent1"/>
          </a:solidFill>
        </a:fill>
      </a:tcStyle>
    </a:firstRow>
    <a:neCell>
      <a:tcTxStyle/>
    </a:neCell>
    <a:nwCell>
      <a:tcTxStyle/>
    </a:nwCell>
  </a:tblStyle>
  <a:tblStyle styleId="{87BD562A-96BA-4770-B4CB-B96C5BF81E1E}" styleName="Table_3">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Arial"/>
          <a:ea typeface="Arial"/>
          <a:cs typeface="Arial"/>
        </a:font>
        <a:schemeClr val="lt1"/>
      </a:tcTxStyle>
      <a:tcStyle>
        <a:fill>
          <a:solidFill>
            <a:schemeClr val="accent5"/>
          </a:solidFill>
        </a:fill>
      </a:tcStyle>
    </a:lastCol>
    <a:firstCol>
      <a:tcTxStyle b="on" i="off">
        <a:font>
          <a:latin typeface="Arial"/>
          <a:ea typeface="Arial"/>
          <a:cs typeface="Arial"/>
        </a:font>
        <a:schemeClr val="lt1"/>
      </a:tcTxStyle>
      <a:tcStyle>
        <a:fill>
          <a:solidFill>
            <a:schemeClr val="accent5"/>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5"/>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5"/>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font" Target="fonts/GillSans-bold.fntdata"/><Relationship Id="rId23" Type="http://schemas.openxmlformats.org/officeDocument/2006/relationships/slide" Target="slides/slide18.xml"/><Relationship Id="rId45" Type="http://schemas.openxmlformats.org/officeDocument/2006/relationships/font" Target="fonts/GillSans-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customschemas.google.com/relationships/presentationmetadata" Target="meta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uth.systemimprovement.org/Account/Login?ReturnUrl=%2Fconnect%2Fauthorize%2Fcallback%3Fclient_id%3Dssil.apr%26redirect_uri%3Dhttps%253A%252F%252Faprindicators.systemimprovement.org%252Fsignin-oidc%26response_type%3Dcode%2520id_token%26scope%3Dopenid%2520email%2520profile%2520offline_access%2520PermissionsApi%26response_mode%3Dform_post%26nonce%3D638472400482865378.ZjMxYjRmYjEtNGU2Zi00OThkLTljYzEtM2FkMmExMzBiOTg2N2Q2NzFlZmUtOTFjNC00ZDEyLWE5N2MtYTE2MWQ0N2RjMzc0%26state%3DCfDJ8AdS3Be998pMszr5YxISCfoPuKtBgFuj9g6PyGsRLZecHKXm2ZpXLvLwahd6DLTeElyggfMA_Mj3iVT2MCNVJIETY6gtPbcqDw8QYtkJF6eO6r2WDOz-t8HDR7DR_4q7DdRbfX4SKxZ-XV-VPTYWTyYxouPy8JGhyWLnIGvc1mq0%26x-client-SKU%3DID_NETSTANDARD2_0%26x-client-ver%3D5.6.0.0"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•Welcome</a:t>
            </a:r>
            <a:endParaRPr/>
          </a:p>
          <a:p>
            <a:pPr indent="0" lvl="0" marL="0" rtl="0" algn="l">
              <a:spcBef>
                <a:spcPts val="0"/>
              </a:spcBef>
              <a:spcAft>
                <a:spcPts val="0"/>
              </a:spcAft>
              <a:buNone/>
            </a:pPr>
            <a:r>
              <a:rPr lang="en-US"/>
              <a:t>•Introductions</a:t>
            </a:r>
            <a:endParaRPr/>
          </a:p>
          <a:p>
            <a:pPr indent="0" lvl="0" marL="0" rtl="0" algn="l">
              <a:spcBef>
                <a:spcPts val="0"/>
              </a:spcBef>
              <a:spcAft>
                <a:spcPts val="0"/>
              </a:spcAft>
              <a:buNone/>
            </a:pPr>
            <a:r>
              <a:rPr lang="en-US"/>
              <a:t>•Myself, Donna, and Jackie</a:t>
            </a:r>
            <a:endParaRPr/>
          </a:p>
          <a:p>
            <a:pPr indent="0" lvl="0" marL="0" rtl="0" algn="l">
              <a:spcBef>
                <a:spcPts val="0"/>
              </a:spcBef>
              <a:spcAft>
                <a:spcPts val="0"/>
              </a:spcAft>
              <a:buNone/>
            </a:pPr>
            <a:r>
              <a:rPr lang="en-US"/>
              <a:t>Lynne and Libbey will be answering questions</a:t>
            </a:r>
            <a:endParaRPr/>
          </a:p>
          <a:p>
            <a:pPr indent="0" lvl="0" marL="0" rtl="0" algn="l">
              <a:spcBef>
                <a:spcPts val="0"/>
              </a:spcBef>
              <a:spcAft>
                <a:spcPts val="0"/>
              </a:spcAft>
              <a:buNone/>
            </a:pPr>
            <a:r>
              <a:t/>
            </a:r>
            <a:endParaRPr/>
          </a:p>
        </p:txBody>
      </p:sp>
      <p:sp>
        <p:nvSpPr>
          <p:cNvPr id="35" name="Google Shape;3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There should be one person that is designated as the CIM Team Leader.  This person will schedule meetings, serve as point of contact for SELPA and CDE, and keep the documentation handy and organized.</a:t>
            </a:r>
            <a:endParaRPr/>
          </a:p>
        </p:txBody>
      </p:sp>
      <p:sp>
        <p:nvSpPr>
          <p:cNvPr id="155" name="Google Shape;15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individual questions and for more information, contact your CDE Consultant.</a:t>
            </a:r>
            <a:endParaRPr/>
          </a:p>
        </p:txBody>
      </p:sp>
      <p:sp>
        <p:nvSpPr>
          <p:cNvPr id="169" name="Google Shape;16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 can use a variety of methods to collect parent input some we have listed here are parent input meetings, empathy interviews, suggestion box, and parent surveys.  Speaking of parent surveys Seeds of Partnership is on the Technical Assistance Providers that we are paired up with.  This is a great resource to complete this task if you need to do so.  They have a great survey already developed and can help make a daunting task manageable.  </a:t>
            </a:r>
            <a:endParaRPr/>
          </a:p>
        </p:txBody>
      </p:sp>
      <p:sp>
        <p:nvSpPr>
          <p:cNvPr id="176" name="Google Shape;17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5:notes"/>
          <p:cNvSpPr/>
          <p:nvPr>
            <p:ph idx="2" type="sldImg"/>
          </p:nvPr>
        </p:nvSpPr>
        <p:spPr>
          <a:xfrm>
            <a:off x="-231775" y="566738"/>
            <a:ext cx="7448550" cy="4191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9" name="Google Shape;18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 will finish the PPPR in SECMS.  Here you will be documenting trends you observe and what was learned through this review process.  This documentation will be completed and sent to your reviewing agency by July 10th. So, the actual review is due June 30th in SECMS and your reflection of the process is due July 10th.</a:t>
            </a:r>
            <a:endParaRPr/>
          </a:p>
        </p:txBody>
      </p:sp>
      <p:sp>
        <p:nvSpPr>
          <p:cNvPr id="196" name="Google Shape;19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individual questions and for more information, contact your CDE Consultant.</a:t>
            </a:r>
            <a:endParaRPr/>
          </a:p>
        </p:txBody>
      </p:sp>
      <p:sp>
        <p:nvSpPr>
          <p:cNvPr id="203" name="Google Shape;20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 Improvement Data Center (systemimprovement.org)</a:t>
            </a:r>
            <a:endParaRPr/>
          </a:p>
        </p:txBody>
      </p:sp>
      <p:sp>
        <p:nvSpPr>
          <p:cNvPr id="210" name="Google Shape;21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 name="Google Shape;4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Just a few reminders:</a:t>
            </a:r>
            <a:endParaRPr/>
          </a:p>
          <a:p>
            <a:pPr indent="0" lvl="0" marL="0" rtl="0" algn="l">
              <a:spcBef>
                <a:spcPts val="0"/>
              </a:spcBef>
              <a:spcAft>
                <a:spcPts val="0"/>
              </a:spcAft>
              <a:buNone/>
            </a:pPr>
            <a:r>
              <a:rPr lang="en-US"/>
              <a:t>•We will be sending out the presentation  it will also be posted on the CalTAN website</a:t>
            </a:r>
            <a:endParaRPr/>
          </a:p>
          <a:p>
            <a:pPr indent="0" lvl="0" marL="0" rtl="0" algn="l">
              <a:spcBef>
                <a:spcPts val="0"/>
              </a:spcBef>
              <a:spcAft>
                <a:spcPts val="0"/>
              </a:spcAft>
              <a:buNone/>
            </a:pPr>
            <a:r>
              <a:rPr lang="en-US"/>
              <a:t>•Use the Q and A for questions</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41" name="Google Shape;4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Speak about being the "admin" of the data drill down, granting others access. If there is already an admin- the request access button will email the current admin. Troubleshoot- contact SIL to reset account if people from LEA have left</a:t>
            </a:r>
            <a:endParaRPr/>
          </a:p>
        </p:txBody>
      </p:sp>
      <p:sp>
        <p:nvSpPr>
          <p:cNvPr id="234" name="Google Shape;23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p3:notes"/>
          <p:cNvSpPr/>
          <p:nvPr>
            <p:ph idx="2" type="sldImg"/>
          </p:nvPr>
        </p:nvSpPr>
        <p:spPr>
          <a:xfrm>
            <a:off x="-231775" y="566738"/>
            <a:ext cx="7448550" cy="4191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 name="Google Shape;4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Lynne Boone – LAUSD and LACOE charters, David Grundon – Region 4, Donna DeMartini – Administrator, Kari Hudson – Region 3, Jasmine Lee – AGPA, Chee Lor-Office Technician, Myself – Region 11, Kevin Simas – Region 6, Jacqueline Stewart – Region 9, Vincent Pastorino – El Dorado County Charter SELPA</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48" name="Google Shape;4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individual questions and for more information, contact your CDE Consultant.</a:t>
            </a:r>
            <a:endParaRPr/>
          </a:p>
        </p:txBody>
      </p:sp>
      <p:sp>
        <p:nvSpPr>
          <p:cNvPr id="305" name="Google Shape;305;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Consolidation is a required activity for Targeted Level 3 LEAs.  It is an optional activity for Targeted Levels 1 and 2.  </a:t>
            </a:r>
            <a:endParaRPr/>
          </a:p>
        </p:txBody>
      </p:sp>
      <p:sp>
        <p:nvSpPr>
          <p:cNvPr id="312" name="Google Shape;312;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individual questions and for more information, contact your CDE Consultant.</a:t>
            </a:r>
            <a:endParaRPr/>
          </a:p>
        </p:txBody>
      </p:sp>
      <p:sp>
        <p:nvSpPr>
          <p:cNvPr id="346" name="Google Shape;346;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4:notes"/>
          <p:cNvSpPr/>
          <p:nvPr>
            <p:ph idx="2" type="sldImg"/>
          </p:nvPr>
        </p:nvSpPr>
        <p:spPr>
          <a:xfrm>
            <a:off x="-231775" y="566738"/>
            <a:ext cx="7448550" cy="419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5" name="Google Shape;7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D’Andrea Chapman – Regions 2 and 7, Vanessa Espinosa – Region 10, Janette Acrell-Dunn – AGPA, James Johnson – Administrator, Nicole Garibaldi – Region 8, Libbey Durkee – Region 5, Jeffrey Reyes – Region 1</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76" name="Google Shape;7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 is a timeline for the whole CIM process.  As you can see Step 1 is due July 10</a:t>
            </a:r>
            <a:endParaRPr/>
          </a:p>
          <a:p>
            <a:pPr indent="0" lvl="0" marL="0" rtl="0" algn="l">
              <a:spcBef>
                <a:spcPts val="0"/>
              </a:spcBef>
              <a:spcAft>
                <a:spcPts val="0"/>
              </a:spcAft>
              <a:buNone/>
            </a:pPr>
            <a:r>
              <a:t/>
            </a:r>
            <a:endParaRPr/>
          </a:p>
        </p:txBody>
      </p:sp>
      <p:sp>
        <p:nvSpPr>
          <p:cNvPr id="110" name="Google Shape;11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 what is due on July 10:</a:t>
            </a:r>
            <a:endParaRPr/>
          </a:p>
          <a:p>
            <a:pPr indent="0" lvl="0" marL="0" rtl="0" algn="l">
              <a:spcBef>
                <a:spcPts val="0"/>
              </a:spcBef>
              <a:spcAft>
                <a:spcPts val="0"/>
              </a:spcAft>
              <a:buNone/>
            </a:pPr>
            <a:r>
              <a:rPr lang="en-US"/>
              <a:t>•Uploading CALPADs Reports to the IDC</a:t>
            </a:r>
            <a:endParaRPr/>
          </a:p>
          <a:p>
            <a:pPr indent="0" lvl="0" marL="0" rtl="0" algn="l">
              <a:spcBef>
                <a:spcPts val="0"/>
              </a:spcBef>
              <a:spcAft>
                <a:spcPts val="0"/>
              </a:spcAft>
              <a:buNone/>
            </a:pPr>
            <a:r>
              <a:rPr lang="en-US"/>
              <a:t>•Parent input data if applicable</a:t>
            </a:r>
            <a:endParaRPr/>
          </a:p>
          <a:p>
            <a:pPr indent="0" lvl="0" marL="0" rtl="0" algn="l">
              <a:spcBef>
                <a:spcPts val="0"/>
              </a:spcBef>
              <a:spcAft>
                <a:spcPts val="0"/>
              </a:spcAft>
              <a:buNone/>
            </a:pPr>
            <a:r>
              <a:rPr lang="en-US"/>
              <a:t>•PPPR – Actually due June 30th</a:t>
            </a:r>
            <a:endParaRPr/>
          </a:p>
          <a:p>
            <a:pPr indent="0" lvl="0" marL="0" rtl="0" algn="l">
              <a:spcBef>
                <a:spcPts val="0"/>
              </a:spcBef>
              <a:spcAft>
                <a:spcPts val="0"/>
              </a:spcAft>
              <a:buNone/>
            </a:pPr>
            <a:r>
              <a:rPr lang="en-US"/>
              <a:t>•Data Drill Down</a:t>
            </a:r>
            <a:endParaRPr/>
          </a:p>
          <a:p>
            <a:pPr indent="0" lvl="0" marL="0" rtl="0" algn="l">
              <a:spcBef>
                <a:spcPts val="0"/>
              </a:spcBef>
              <a:spcAft>
                <a:spcPts val="0"/>
              </a:spcAft>
              <a:buNone/>
            </a:pPr>
            <a:r>
              <a:rPr lang="en-US"/>
              <a:t>Consolidation Activity – if applicable</a:t>
            </a:r>
            <a:endParaRPr/>
          </a:p>
        </p:txBody>
      </p:sp>
      <p:sp>
        <p:nvSpPr>
          <p:cNvPr id="139" name="Google Shape;13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 should have already been working on getting your team together.  Just as a reminder you need to have the following representatives on your team:  Superintendent or designee, general and special education district administrators, a site administrator and a representative from SELPA.   If you are a small district and need to have one person hold dual roles you need to consult with both your SELPA and CDE Consultant by April 30th.</a:t>
            </a:r>
            <a:endParaRPr/>
          </a:p>
          <a:p>
            <a:pPr indent="0" lvl="0" marL="0" rtl="0" algn="l">
              <a:spcBef>
                <a:spcPts val="0"/>
              </a:spcBef>
              <a:spcAft>
                <a:spcPts val="0"/>
              </a:spcAft>
              <a:buNone/>
            </a:pPr>
            <a:r>
              <a:t/>
            </a:r>
            <a:endParaRPr/>
          </a:p>
        </p:txBody>
      </p:sp>
      <p:sp>
        <p:nvSpPr>
          <p:cNvPr id="148" name="Google Shape;14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 name="Shape 13"/>
        <p:cNvGrpSpPr/>
        <p:nvPr/>
      </p:nvGrpSpPr>
      <p:grpSpPr>
        <a:xfrm>
          <a:off x="0" y="0"/>
          <a:ext cx="0" cy="0"/>
          <a:chOff x="0" y="0"/>
          <a:chExt cx="0" cy="0"/>
        </a:xfrm>
      </p:grpSpPr>
      <p:sp>
        <p:nvSpPr>
          <p:cNvPr id="14" name="Google Shape;14;p41"/>
          <p:cNvSpPr/>
          <p:nvPr/>
        </p:nvSpPr>
        <p:spPr>
          <a:xfrm>
            <a:off x="-1" y="5298"/>
            <a:ext cx="12191999" cy="68527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nvGrpSpPr>
          <p:cNvPr id="15" name="Google Shape;15;p41"/>
          <p:cNvGrpSpPr/>
          <p:nvPr/>
        </p:nvGrpSpPr>
        <p:grpSpPr>
          <a:xfrm>
            <a:off x="0" y="990600"/>
            <a:ext cx="12192000" cy="4645492"/>
            <a:chOff x="0" y="990600"/>
            <a:chExt cx="12192000" cy="4645492"/>
          </a:xfrm>
        </p:grpSpPr>
        <p:sp>
          <p:nvSpPr>
            <p:cNvPr id="16" name="Google Shape;16;p41"/>
            <p:cNvSpPr/>
            <p:nvPr/>
          </p:nvSpPr>
          <p:spPr>
            <a:xfrm>
              <a:off x="0" y="990600"/>
              <a:ext cx="12191999" cy="4462612"/>
            </a:xfrm>
            <a:prstGeom prst="rect">
              <a:avLst/>
            </a:prstGeom>
            <a:solidFill>
              <a:srgbClr val="0C4A6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7" name="Google Shape;17;p41"/>
            <p:cNvSpPr/>
            <p:nvPr/>
          </p:nvSpPr>
          <p:spPr>
            <a:xfrm>
              <a:off x="1" y="5453212"/>
              <a:ext cx="12191999" cy="182880"/>
            </a:xfrm>
            <a:prstGeom prst="rect">
              <a:avLst/>
            </a:prstGeom>
            <a:solidFill>
              <a:srgbClr val="ED8B6F"/>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grpSp>
        <p:nvGrpSpPr>
          <p:cNvPr id="18" name="Google Shape;18;p41"/>
          <p:cNvGrpSpPr/>
          <p:nvPr/>
        </p:nvGrpSpPr>
        <p:grpSpPr>
          <a:xfrm>
            <a:off x="152397" y="161925"/>
            <a:ext cx="11887200" cy="6462519"/>
            <a:chOff x="152397" y="161925"/>
            <a:chExt cx="11887200" cy="6462519"/>
          </a:xfrm>
        </p:grpSpPr>
        <p:pic>
          <p:nvPicPr>
            <p:cNvPr descr="The official seal of the California Department of Education" id="19" name="Google Shape;19;p41"/>
            <p:cNvPicPr preferRelativeResize="0"/>
            <p:nvPr/>
          </p:nvPicPr>
          <p:blipFill rotWithShape="1">
            <a:blip r:embed="rId2">
              <a:alphaModFix/>
            </a:blip>
            <a:srcRect b="0" l="0" r="0" t="0"/>
            <a:stretch/>
          </p:blipFill>
          <p:spPr>
            <a:xfrm>
              <a:off x="5276651" y="161925"/>
              <a:ext cx="1638692" cy="1655762"/>
            </a:xfrm>
            <a:prstGeom prst="rect">
              <a:avLst/>
            </a:prstGeom>
            <a:noFill/>
            <a:ln>
              <a:noFill/>
            </a:ln>
          </p:spPr>
        </p:pic>
        <p:sp>
          <p:nvSpPr>
            <p:cNvPr id="20" name="Google Shape;20;p41"/>
            <p:cNvSpPr txBox="1"/>
            <p:nvPr/>
          </p:nvSpPr>
          <p:spPr>
            <a:xfrm>
              <a:off x="152397" y="5793447"/>
              <a:ext cx="1188720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rgbClr val="0C4A6D"/>
                  </a:solidFill>
                  <a:latin typeface="Arial"/>
                  <a:ea typeface="Arial"/>
                  <a:cs typeface="Arial"/>
                  <a:sym typeface="Arial"/>
                </a:rPr>
                <a:t>CALIFORNIA DEPARTMENT OF EDUCATION</a:t>
              </a:r>
              <a:endParaRPr/>
            </a:p>
            <a:p>
              <a:pPr indent="0" lvl="0" marL="0" marR="0" rtl="0" algn="ctr">
                <a:spcBef>
                  <a:spcPts val="0"/>
                </a:spcBef>
                <a:spcAft>
                  <a:spcPts val="0"/>
                </a:spcAft>
                <a:buNone/>
              </a:pPr>
              <a:r>
                <a:rPr b="0" i="0" lang="en-US" sz="2400" u="none" cap="none" strike="noStrike">
                  <a:solidFill>
                    <a:srgbClr val="0C4A6D"/>
                  </a:solidFill>
                  <a:latin typeface="Arial"/>
                  <a:ea typeface="Arial"/>
                  <a:cs typeface="Arial"/>
                  <a:sym typeface="Arial"/>
                </a:rPr>
                <a:t>Tony Thurmond, State Superintendent of Public Instruction</a:t>
              </a:r>
              <a:endParaRPr/>
            </a:p>
          </p:txBody>
        </p:sp>
      </p:grpSp>
      <p:sp>
        <p:nvSpPr>
          <p:cNvPr id="21" name="Google Shape;21;p41"/>
          <p:cNvSpPr txBox="1"/>
          <p:nvPr>
            <p:ph type="ctrTitle"/>
          </p:nvPr>
        </p:nvSpPr>
        <p:spPr>
          <a:xfrm>
            <a:off x="1524000" y="2514600"/>
            <a:ext cx="9144000" cy="18288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42"/>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42"/>
          <p:cNvSpPr txBox="1"/>
          <p:nvPr>
            <p:ph idx="1" type="body"/>
          </p:nvPr>
        </p:nvSpPr>
        <p:spPr>
          <a:xfrm>
            <a:off x="152400" y="1638300"/>
            <a:ext cx="11887200" cy="5015901"/>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25" name="Shape 25"/>
        <p:cNvGrpSpPr/>
        <p:nvPr/>
      </p:nvGrpSpPr>
      <p:grpSpPr>
        <a:xfrm>
          <a:off x="0" y="0"/>
          <a:ext cx="0" cy="0"/>
          <a:chOff x="0" y="0"/>
          <a:chExt cx="0" cy="0"/>
        </a:xfrm>
      </p:grpSpPr>
      <p:sp>
        <p:nvSpPr>
          <p:cNvPr id="26" name="Google Shape;26;p43"/>
          <p:cNvSpPr txBox="1"/>
          <p:nvPr>
            <p:ph type="title"/>
          </p:nvPr>
        </p:nvSpPr>
        <p:spPr>
          <a:xfrm>
            <a:off x="152400" y="899124"/>
            <a:ext cx="118872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The official seal of the California Department of Education" id="27" name="Google Shape;27;p43"/>
          <p:cNvPicPr preferRelativeResize="0"/>
          <p:nvPr/>
        </p:nvPicPr>
        <p:blipFill rotWithShape="1">
          <a:blip r:embed="rId2">
            <a:alphaModFix/>
          </a:blip>
          <a:srcRect b="0" l="0" r="0" t="0"/>
          <a:stretch/>
        </p:blipFill>
        <p:spPr>
          <a:xfrm>
            <a:off x="5048152" y="2810668"/>
            <a:ext cx="2095696" cy="211752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44"/>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44"/>
          <p:cNvSpPr txBox="1"/>
          <p:nvPr>
            <p:ph idx="1" type="body"/>
          </p:nvPr>
        </p:nvSpPr>
        <p:spPr>
          <a:xfrm>
            <a:off x="152400" y="1638300"/>
            <a:ext cx="5852160" cy="501590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4"/>
          <p:cNvSpPr txBox="1"/>
          <p:nvPr>
            <p:ph idx="2" type="body"/>
          </p:nvPr>
        </p:nvSpPr>
        <p:spPr>
          <a:xfrm>
            <a:off x="6187440" y="1638299"/>
            <a:ext cx="5852160" cy="501590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4A6D"/>
        </a:solidFill>
      </p:bgPr>
    </p:bg>
    <p:spTree>
      <p:nvGrpSpPr>
        <p:cNvPr id="9" name="Shape 9"/>
        <p:cNvGrpSpPr/>
        <p:nvPr/>
      </p:nvGrpSpPr>
      <p:grpSpPr>
        <a:xfrm>
          <a:off x="0" y="0"/>
          <a:ext cx="0" cy="0"/>
          <a:chOff x="0" y="0"/>
          <a:chExt cx="0" cy="0"/>
        </a:xfrm>
      </p:grpSpPr>
      <p:sp>
        <p:nvSpPr>
          <p:cNvPr id="10" name="Google Shape;10;p40"/>
          <p:cNvSpPr/>
          <p:nvPr/>
        </p:nvSpPr>
        <p:spPr>
          <a:xfrm>
            <a:off x="152400" y="203800"/>
            <a:ext cx="11887200" cy="6450401"/>
          </a:xfrm>
          <a:prstGeom prst="rect">
            <a:avLst/>
          </a:prstGeom>
          <a:noFill/>
          <a:ln cap="flat" cmpd="sng" w="25400">
            <a:solidFill>
              <a:srgbClr val="ED8B6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1" name="Google Shape;11;p40"/>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40"/>
          <p:cNvSpPr txBox="1"/>
          <p:nvPr>
            <p:ph idx="1" type="body"/>
          </p:nvPr>
        </p:nvSpPr>
        <p:spPr>
          <a:xfrm>
            <a:off x="152400" y="1638300"/>
            <a:ext cx="11887200" cy="5015901"/>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90000"/>
              </a:lnSpc>
              <a:spcBef>
                <a:spcPts val="10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1pPr>
            <a:lvl2pPr indent="-406400" lvl="1" marL="914400"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caltan.info/monitoring-resources/Targeted-Levels-1-and-2-CIM-Step-1-Team-Creation.pdf" TargetMode="External"/><Relationship Id="rId4" Type="http://schemas.openxmlformats.org/officeDocument/2006/relationships/hyperlink" Target="https://caltan.info/monitoring-resources/Targeted-Level-3-CIM-Step-1-Team-Creation.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www.seedsofpartnership.org/monitoringsurvey/" TargetMode="External"/><Relationship Id="rId4" Type="http://schemas.openxmlformats.org/officeDocument/2006/relationships/hyperlink" Target="https://docs.google.com/forms/d/e/1FAIpQLSdF69ubxDg2DbZApveQ8HS-xWr_wJBSmsTClf6nVo20BXz8Hg/viewform" TargetMode="External"/><Relationship Id="rId5" Type="http://schemas.openxmlformats.org/officeDocument/2006/relationships/hyperlink" Target="https://docs.google.com/forms/d/e/1FAIpQLSdF69ubxDg2DbZApveQ8HS-xWr_wJBSmsTClf6nVo20BXz8Hg/viewfor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caltan.info/monitoring-resources/Targeted-Levels-1-and-2-CIM-Step-1-Parent-Input.pdf" TargetMode="External"/><Relationship Id="rId4" Type="http://schemas.openxmlformats.org/officeDocument/2006/relationships/hyperlink" Target="https://caltan.info/monitoring-resources/Targeted-Level-3-CIM-Step-1-Parent-Input.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www.youtube.com/watch?v=FrnsyM-wM0k" TargetMode="External"/><Relationship Id="rId4" Type="http://schemas.openxmlformats.org/officeDocument/2006/relationships/hyperlink" Target="https://caltan.info/monitorin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caltan.info/monitoring-resources/Targeted-Levels-1-and-2-CIM-Step-1-Student-Record-Review.pdf" TargetMode="External"/><Relationship Id="rId4" Type="http://schemas.openxmlformats.org/officeDocument/2006/relationships/hyperlink" Target="https://caltan.info/monitoring-resources/Targeted-Level-3-CIM-Step-1-Student-Record-Review.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auth.systemimprovement.org/Account/Login?ReturnUrl=%2Fconnect%2Fauthorize%2Fcallback%3Fclient_id%3Dssil.apr%26redirect_uri%3Dhttps%253A%252F%252Faprindicators.systemimprovement.org%252Fsignin-oidc%26response_type%3Dcode%2520id_token%26scope%3Dopenid%2520email%2520profile%2520offline_access%2520PermissionsApi%26response_mode%3Dform_post%26nonce%3D638472400482865378.ZjMxYjRmYjEtNGU2Zi00OThkLTljYzEtM2FkMmExMzBiOTg2N2Q2NzFlZmUtOTFjNC00ZDEyLWE5N2MtYTE2MWQ0N2RjMzc0%26state%3DCfDJ8AdS3Be998pMszr5YxISCfoPuKtBgFuj9g6PyGsRLZecHKXm2ZpXLvLwahd6DLTeElyggfMA_Mj3iVT2MCNVJIETY6gtPbcqDw8QYtkJF6eO6r2WDOz-t8HDR7DR_4q7DdRbfX4SKxZ-XV-VPTYWTyYxouPy8JGhyWLnIGvc1mq0%26x-client-SKU%3DID_NETSTANDARD2_0%26x-client-ver%3D5.6.0.0" TargetMode="External"/><Relationship Id="rId4" Type="http://schemas.openxmlformats.org/officeDocument/2006/relationships/image" Target="../media/image11.png"/><Relationship Id="rId5"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caltan.info/monitoring" TargetMode="External"/><Relationship Id="rId4" Type="http://schemas.openxmlformats.org/officeDocument/2006/relationships/hyperlink" Target="https://caltan.info/monitorin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caltan.info/resources/documents/cim-historical-data-protocol-with-steps-ma-final.pdf" TargetMode="Externa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hyperlink" Target="https://systemimprovement.org/uploads/resources/How%20to%20access%20the%20drill%20center%202023_04_20_23%20(1).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hyperlink" Target="https://caltan.info/monitoring-resources/How-to-Upload-CALPADS-Data-Files-for-the-IDC-LEA-Drilldown-Center-2024_03_11_24.pdf" TargetMode="External"/><Relationship Id="rId5" Type="http://schemas.openxmlformats.org/officeDocument/2006/relationships/hyperlink" Target="https://www.cde.ca.gov/ds/sp/cl/systemdocs.asp" TargetMode="External"/><Relationship Id="rId6" Type="http://schemas.openxmlformats.org/officeDocument/2006/relationships/hyperlink" Target="https://documentation.calpads.org/Extracts/ODSExtract/#ods-extract" TargetMode="External"/><Relationship Id="rId7" Type="http://schemas.openxmlformats.org/officeDocument/2006/relationships/hyperlink" Target="https://caltan.info/monitoring-resources/What-data-is-needed-for-the-IDC-Data-Drilldown-Reports.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systemimprovement.org/uploads/resources/How%20to%20Interpret%20LEA%20Snapshot%20Report%202023_04_20_23%20(1).pdf" TargetMode="External"/><Relationship Id="rId4" Type="http://schemas.openxmlformats.org/officeDocument/2006/relationships/hyperlink" Target="https://caltan.info/monitoring-resources/LEA-Snapshot-Protocol.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systemimprovement.org/uploads/resources/sppi-guide-v5%20Final%2010.13.23.pdf"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jpg"/><Relationship Id="rId4" Type="http://schemas.openxmlformats.org/officeDocument/2006/relationships/image" Target="../media/image13.jpg"/><Relationship Id="rId11" Type="http://schemas.openxmlformats.org/officeDocument/2006/relationships/image" Target="../media/image26.png"/><Relationship Id="rId10" Type="http://schemas.openxmlformats.org/officeDocument/2006/relationships/image" Target="../media/image19.jpg"/><Relationship Id="rId12" Type="http://schemas.openxmlformats.org/officeDocument/2006/relationships/image" Target="../media/image10.png"/><Relationship Id="rId9" Type="http://schemas.openxmlformats.org/officeDocument/2006/relationships/image" Target="../media/image27.png"/><Relationship Id="rId5" Type="http://schemas.openxmlformats.org/officeDocument/2006/relationships/image" Target="../media/image3.jpg"/><Relationship Id="rId6" Type="http://schemas.openxmlformats.org/officeDocument/2006/relationships/image" Target="../media/image5.jpg"/><Relationship Id="rId7" Type="http://schemas.openxmlformats.org/officeDocument/2006/relationships/image" Target="../media/image6.jpg"/><Relationship Id="rId8"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s://caltan.info/monitoring-resources/Targeted-Levels-1-and-2-CIM-Step-1-Data-Drill-Down.pdf" TargetMode="External"/><Relationship Id="rId4" Type="http://schemas.openxmlformats.org/officeDocument/2006/relationships/hyperlink" Target="https://caltan.info/monitoring-resources/Targeted-Level-3-CIM-Step-1-Data-Drill-Down.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caltan.info/monitoring-resources/Step-1-Consolidation-Activity-Handout%2003_11_24.pdf" TargetMode="External"/><Relationship Id="rId4" Type="http://schemas.openxmlformats.org/officeDocument/2006/relationships/hyperlink" Target="https://vimeo.com/762746030" TargetMode="External"/><Relationship Id="rId5" Type="http://schemas.openxmlformats.org/officeDocument/2006/relationships/hyperlink" Target="https://caltan.info/monitoring-resources/Affinity_Protocol.pdf"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s://caltan.info/monitoring-resources/Targeted-Level-3-CIM-Step-1-Consolidation.pd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docs.google.com/forms/d/e/1FAIpQLSdF69ubxDg2DbZApveQ8HS-xWr_wJBSmsTClf6nVo20BXz8Hg/viewform" TargetMode="External"/><Relationship Id="rId4" Type="http://schemas.openxmlformats.org/officeDocument/2006/relationships/hyperlink" Target="https://docs.google.com/forms/d/e/1FAIpQLSdF69ubxDg2DbZApveQ8HS-xWr_wJBSmsTClf6nVo20BXz8Hg/viewfor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20" Type="http://schemas.openxmlformats.org/officeDocument/2006/relationships/hyperlink" Target="mailto:jstewart@cde.ca.gov" TargetMode="External"/><Relationship Id="rId11" Type="http://schemas.openxmlformats.org/officeDocument/2006/relationships/hyperlink" Target="mailto:ksimas@cde.ca.gov" TargetMode="External"/><Relationship Id="rId10" Type="http://schemas.openxmlformats.org/officeDocument/2006/relationships/hyperlink" Target="mailto:vpastorino@cde.ca.gov" TargetMode="External"/><Relationship Id="rId21" Type="http://schemas.openxmlformats.org/officeDocument/2006/relationships/hyperlink" Target="mailto:Lboone@cde.ca.gov" TargetMode="External"/><Relationship Id="rId13" Type="http://schemas.openxmlformats.org/officeDocument/2006/relationships/hyperlink" Target="mailto:DGrundon@cde.ca.gov" TargetMode="External"/><Relationship Id="rId12" Type="http://schemas.openxmlformats.org/officeDocument/2006/relationships/hyperlink" Target="mailto:dchapman@cde.ca.gov" TargetMode="External"/><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2.png"/><Relationship Id="rId4" Type="http://schemas.openxmlformats.org/officeDocument/2006/relationships/hyperlink" Target="mailto:ddemartini@cde.ca.gov" TargetMode="External"/><Relationship Id="rId9" Type="http://schemas.openxmlformats.org/officeDocument/2006/relationships/hyperlink" Target="mailto:jereyes@cde.ca.gov" TargetMode="External"/><Relationship Id="rId15" Type="http://schemas.openxmlformats.org/officeDocument/2006/relationships/hyperlink" Target="mailto:ksimas@cde.ca.gov" TargetMode="External"/><Relationship Id="rId14" Type="http://schemas.openxmlformats.org/officeDocument/2006/relationships/hyperlink" Target="mailto:Ldurkee@cde.ca.gov" TargetMode="External"/><Relationship Id="rId17" Type="http://schemas.openxmlformats.org/officeDocument/2006/relationships/hyperlink" Target="mailto:jstewart@cde.ca.gov" TargetMode="External"/><Relationship Id="rId16" Type="http://schemas.openxmlformats.org/officeDocument/2006/relationships/hyperlink" Target="mailto:ngaribaldi@cde.ca.gov" TargetMode="External"/><Relationship Id="rId5" Type="http://schemas.openxmlformats.org/officeDocument/2006/relationships/hyperlink" Target="mailto:ddemartini@cde.ca.gov" TargetMode="External"/><Relationship Id="rId19" Type="http://schemas.openxmlformats.org/officeDocument/2006/relationships/hyperlink" Target="mailto:jstewart@cde.ca.gov" TargetMode="External"/><Relationship Id="rId6" Type="http://schemas.openxmlformats.org/officeDocument/2006/relationships/hyperlink" Target="mailto:jamjohns@cde.ca.gov" TargetMode="External"/><Relationship Id="rId18" Type="http://schemas.openxmlformats.org/officeDocument/2006/relationships/hyperlink" Target="mailto:vespinosa@cde.ca.gov" TargetMode="External"/><Relationship Id="rId7" Type="http://schemas.openxmlformats.org/officeDocument/2006/relationships/hyperlink" Target="mailto:jamjohns@cde.ca.gov" TargetMode="External"/><Relationship Id="rId8" Type="http://schemas.openxmlformats.org/officeDocument/2006/relationships/hyperlink" Target="mailto:khudson@cde.ca.gov"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4.jpg"/><Relationship Id="rId5" Type="http://schemas.openxmlformats.org/officeDocument/2006/relationships/image" Target="../media/image29.jpg"/><Relationship Id="rId6" Type="http://schemas.openxmlformats.org/officeDocument/2006/relationships/image" Target="../media/image28.jpg"/><Relationship Id="rId7" Type="http://schemas.openxmlformats.org/officeDocument/2006/relationships/image" Target="../media/image25.png"/><Relationship Id="rId8"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 name="Shape 36"/>
        <p:cNvGrpSpPr/>
        <p:nvPr/>
      </p:nvGrpSpPr>
      <p:grpSpPr>
        <a:xfrm>
          <a:off x="0" y="0"/>
          <a:ext cx="0" cy="0"/>
          <a:chOff x="0" y="0"/>
          <a:chExt cx="0" cy="0"/>
        </a:xfrm>
      </p:grpSpPr>
      <p:sp>
        <p:nvSpPr>
          <p:cNvPr id="37" name="Google Shape;37;p1"/>
          <p:cNvSpPr txBox="1"/>
          <p:nvPr>
            <p:ph type="ctrTitle"/>
          </p:nvPr>
        </p:nvSpPr>
        <p:spPr>
          <a:xfrm>
            <a:off x="1041400" y="1664286"/>
            <a:ext cx="10556240" cy="3639234"/>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Arial"/>
              <a:buNone/>
            </a:pPr>
            <a:br>
              <a:rPr lang="en-US" sz="4900"/>
            </a:br>
            <a:r>
              <a:rPr lang="en-US" sz="4900"/>
              <a:t>Compliance and Improvement Monitoring (CIM)</a:t>
            </a:r>
            <a:br>
              <a:rPr lang="en-US"/>
            </a:br>
            <a:br>
              <a:rPr lang="en-US"/>
            </a:br>
            <a:r>
              <a:rPr lang="en-US" sz="3600"/>
              <a:t>Targeted CIM Step 1 Training</a:t>
            </a:r>
            <a:br>
              <a:rPr lang="en-US" sz="3600"/>
            </a:br>
            <a:r>
              <a:rPr lang="en-US" sz="3600"/>
              <a:t>for the 2024 Cohort LEAs</a:t>
            </a:r>
            <a:br>
              <a:rPr lang="en-US" sz="3600"/>
            </a:br>
            <a:br>
              <a:rPr lang="en-US" sz="4400"/>
            </a:br>
            <a:r>
              <a:rPr lang="en-US" sz="2700"/>
              <a:t>Focused Monitoring and Technical Assistance (FMTA) Units II and III</a:t>
            </a:r>
            <a:br>
              <a:rPr lang="en-US" sz="2700"/>
            </a:br>
            <a:endParaRPr sz="2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0"/>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Considerations for CIM Team Development</a:t>
            </a:r>
            <a:endParaRPr/>
          </a:p>
        </p:txBody>
      </p:sp>
      <p:sp>
        <p:nvSpPr>
          <p:cNvPr id="158" name="Google Shape;158;p10"/>
          <p:cNvSpPr txBox="1"/>
          <p:nvPr>
            <p:ph idx="1" type="body"/>
          </p:nvPr>
        </p:nvSpPr>
        <p:spPr>
          <a:xfrm>
            <a:off x="152400" y="1638300"/>
            <a:ext cx="11887200" cy="5015901"/>
          </a:xfrm>
          <a:prstGeom prst="rect">
            <a:avLst/>
          </a:prstGeom>
          <a:noFill/>
          <a:ln>
            <a:noFill/>
          </a:ln>
        </p:spPr>
        <p:txBody>
          <a:bodyPr anchorCtr="0" anchor="t" bIns="45700" lIns="91425" spcFirstLastPara="1" rIns="91425" wrap="square" tIns="45700">
            <a:normAutofit/>
          </a:bodyPr>
          <a:lstStyle/>
          <a:p>
            <a:pPr indent="-514350" lvl="1" marL="971550" rtl="0" algn="l">
              <a:lnSpc>
                <a:spcPct val="90000"/>
              </a:lnSpc>
              <a:spcBef>
                <a:spcPts val="0"/>
              </a:spcBef>
              <a:spcAft>
                <a:spcPts val="0"/>
              </a:spcAft>
              <a:buClr>
                <a:schemeClr val="lt1"/>
              </a:buClr>
              <a:buSzPts val="3000"/>
              <a:buAutoNum type="arabicPeriod"/>
            </a:pPr>
            <a:r>
              <a:rPr lang="en-US" sz="3000"/>
              <a:t>At least one CIM Team member needs to have access to data</a:t>
            </a:r>
            <a:endParaRPr/>
          </a:p>
          <a:p>
            <a:pPr indent="-323850" lvl="1" marL="971550" rtl="0" algn="l">
              <a:lnSpc>
                <a:spcPct val="90000"/>
              </a:lnSpc>
              <a:spcBef>
                <a:spcPts val="500"/>
              </a:spcBef>
              <a:spcAft>
                <a:spcPts val="0"/>
              </a:spcAft>
              <a:buClr>
                <a:schemeClr val="lt1"/>
              </a:buClr>
              <a:buSzPts val="3000"/>
              <a:buNone/>
            </a:pPr>
            <a:r>
              <a:t/>
            </a:r>
            <a:endParaRPr sz="3000"/>
          </a:p>
          <a:p>
            <a:pPr indent="-514350" lvl="1" marL="971550" rtl="0" algn="l">
              <a:lnSpc>
                <a:spcPct val="100000"/>
              </a:lnSpc>
              <a:spcBef>
                <a:spcPts val="500"/>
              </a:spcBef>
              <a:spcAft>
                <a:spcPts val="0"/>
              </a:spcAft>
              <a:buClr>
                <a:schemeClr val="lt1"/>
              </a:buClr>
              <a:buSzPts val="3000"/>
              <a:buAutoNum type="arabicPeriod"/>
            </a:pPr>
            <a:r>
              <a:rPr lang="en-US" sz="3000">
                <a:latin typeface="Arial"/>
                <a:ea typeface="Arial"/>
                <a:cs typeface="Arial"/>
                <a:sym typeface="Arial"/>
              </a:rPr>
              <a:t>The CIM Team Leader’s responsibilities may include the following:</a:t>
            </a:r>
            <a:endParaRPr/>
          </a:p>
          <a:p>
            <a:pPr indent="-228600" lvl="3" marL="1600200" rtl="0" algn="l">
              <a:lnSpc>
                <a:spcPct val="100000"/>
              </a:lnSpc>
              <a:spcBef>
                <a:spcPts val="0"/>
              </a:spcBef>
              <a:spcAft>
                <a:spcPts val="0"/>
              </a:spcAft>
              <a:buClr>
                <a:schemeClr val="lt1"/>
              </a:buClr>
              <a:buSzPts val="2000"/>
              <a:buChar char="•"/>
            </a:pPr>
            <a:r>
              <a:rPr lang="en-US" sz="2000">
                <a:solidFill>
                  <a:schemeClr val="lt1"/>
                </a:solidFill>
                <a:latin typeface="Arial"/>
                <a:ea typeface="Arial"/>
                <a:cs typeface="Arial"/>
                <a:sym typeface="Arial"/>
              </a:rPr>
              <a:t>Schedule and facilitate regular meetings and/or trainings throughout the CIM development and CIM Plan Implementation (2024-2026).</a:t>
            </a:r>
            <a:endParaRPr/>
          </a:p>
          <a:p>
            <a:pPr indent="-228600" lvl="3" marL="1600200" rtl="0" algn="l">
              <a:lnSpc>
                <a:spcPct val="100000"/>
              </a:lnSpc>
              <a:spcBef>
                <a:spcPts val="600"/>
              </a:spcBef>
              <a:spcAft>
                <a:spcPts val="0"/>
              </a:spcAft>
              <a:buClr>
                <a:schemeClr val="lt1"/>
              </a:buClr>
              <a:buSzPts val="2000"/>
              <a:buChar char="•"/>
            </a:pPr>
            <a:r>
              <a:rPr lang="en-US" sz="2000">
                <a:solidFill>
                  <a:schemeClr val="lt1"/>
                </a:solidFill>
                <a:latin typeface="Arial"/>
                <a:ea typeface="Arial"/>
                <a:cs typeface="Arial"/>
                <a:sym typeface="Arial"/>
              </a:rPr>
              <a:t>Serve as the point-of-contact for the CIM Team’s SELPA representative, the CIM Team members, the LEA’s cabinet, and the LEA’s superintendent, as needed.</a:t>
            </a:r>
            <a:endParaRPr sz="2000">
              <a:solidFill>
                <a:schemeClr val="lt1"/>
              </a:solidFill>
              <a:latin typeface="Arial"/>
              <a:ea typeface="Arial"/>
              <a:cs typeface="Arial"/>
              <a:sym typeface="Arial"/>
            </a:endParaRPr>
          </a:p>
          <a:p>
            <a:pPr indent="-228600" lvl="3" marL="1600200" rtl="0" algn="l">
              <a:lnSpc>
                <a:spcPct val="100000"/>
              </a:lnSpc>
              <a:spcBef>
                <a:spcPts val="600"/>
              </a:spcBef>
              <a:spcAft>
                <a:spcPts val="0"/>
              </a:spcAft>
              <a:buClr>
                <a:schemeClr val="lt1"/>
              </a:buClr>
              <a:buSzPts val="2000"/>
              <a:buChar char="•"/>
            </a:pPr>
            <a:r>
              <a:rPr lang="en-US" sz="2000">
                <a:solidFill>
                  <a:schemeClr val="lt1"/>
                </a:solidFill>
                <a:latin typeface="Arial"/>
                <a:ea typeface="Arial"/>
                <a:cs typeface="Arial"/>
                <a:sym typeface="Arial"/>
              </a:rPr>
              <a:t>Keep a record of all documentation for CIM Steps 1, 2, 3, and 4.</a:t>
            </a:r>
            <a:endParaRPr/>
          </a:p>
          <a:p>
            <a:pPr indent="-228600" lvl="3" marL="1600200" rtl="0" algn="l">
              <a:lnSpc>
                <a:spcPct val="100000"/>
              </a:lnSpc>
              <a:spcBef>
                <a:spcPts val="600"/>
              </a:spcBef>
              <a:spcAft>
                <a:spcPts val="0"/>
              </a:spcAft>
              <a:buClr>
                <a:schemeClr val="lt1"/>
              </a:buClr>
              <a:buSzPts val="2000"/>
              <a:buChar char="•"/>
            </a:pPr>
            <a:r>
              <a:rPr lang="en-US" sz="2000">
                <a:solidFill>
                  <a:schemeClr val="lt1"/>
                </a:solidFill>
                <a:latin typeface="Arial"/>
                <a:ea typeface="Arial"/>
                <a:cs typeface="Arial"/>
                <a:sym typeface="Arial"/>
              </a:rPr>
              <a:t>Seek technical assistance as needed from SELPA and/or the LEA’s CDE consultant.</a:t>
            </a:r>
            <a:endParaRPr/>
          </a:p>
          <a:p>
            <a:pPr indent="-228600" lvl="3" marL="1600200" rtl="0" algn="l">
              <a:lnSpc>
                <a:spcPct val="100000"/>
              </a:lnSpc>
              <a:spcBef>
                <a:spcPts val="1100"/>
              </a:spcBef>
              <a:spcAft>
                <a:spcPts val="0"/>
              </a:spcAft>
              <a:buClr>
                <a:schemeClr val="lt1"/>
              </a:buClr>
              <a:buSzPts val="2000"/>
              <a:buChar char="•"/>
            </a:pPr>
            <a:r>
              <a:rPr lang="en-US" sz="2000">
                <a:solidFill>
                  <a:schemeClr val="lt1"/>
                </a:solidFill>
                <a:latin typeface="Arial"/>
                <a:ea typeface="Arial"/>
                <a:cs typeface="Arial"/>
                <a:sym typeface="Arial"/>
              </a:rPr>
              <a:t>Consider the involvement of additional team members whose expertise or knowledge would benefit the CIM process.</a:t>
            </a:r>
            <a:endParaRPr sz="20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1"/>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Documenting Completion of Team Creation</a:t>
            </a:r>
            <a:endParaRPr/>
          </a:p>
        </p:txBody>
      </p:sp>
      <p:sp>
        <p:nvSpPr>
          <p:cNvPr id="165" name="Google Shape;165;p11"/>
          <p:cNvSpPr txBox="1"/>
          <p:nvPr>
            <p:ph idx="1" type="body"/>
          </p:nvPr>
        </p:nvSpPr>
        <p:spPr>
          <a:xfrm>
            <a:off x="152400" y="1638300"/>
            <a:ext cx="11887200" cy="50159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4"/>
              </a:buClr>
              <a:buSzPts val="3200"/>
              <a:buNone/>
            </a:pPr>
            <a:r>
              <a:rPr b="1" lang="en-US">
                <a:solidFill>
                  <a:schemeClr val="accent4"/>
                </a:solidFill>
              </a:rPr>
              <a:t>Due Date: July 10, 2024</a:t>
            </a:r>
            <a:endParaRPr b="1">
              <a:solidFill>
                <a:schemeClr val="accent4"/>
              </a:solidFill>
            </a:endParaRPr>
          </a:p>
          <a:p>
            <a:pPr indent="0" lvl="0" marL="0" rtl="0" algn="l">
              <a:lnSpc>
                <a:spcPct val="90000"/>
              </a:lnSpc>
              <a:spcBef>
                <a:spcPts val="1000"/>
              </a:spcBef>
              <a:spcAft>
                <a:spcPts val="0"/>
              </a:spcAft>
              <a:buClr>
                <a:schemeClr val="lt1"/>
              </a:buClr>
              <a:buSzPts val="3200"/>
              <a:buNone/>
            </a:pPr>
            <a:r>
              <a:t/>
            </a:r>
            <a:endParaRPr/>
          </a:p>
          <a:p>
            <a:pPr indent="0" lvl="0" marL="0" rtl="0" algn="l">
              <a:lnSpc>
                <a:spcPct val="90000"/>
              </a:lnSpc>
              <a:spcBef>
                <a:spcPts val="1000"/>
              </a:spcBef>
              <a:spcAft>
                <a:spcPts val="0"/>
              </a:spcAft>
              <a:buClr>
                <a:schemeClr val="lt1"/>
              </a:buClr>
              <a:buSzPts val="3200"/>
              <a:buNone/>
            </a:pPr>
            <a:r>
              <a:rPr lang="en-US"/>
              <a:t>Targeted Level 1 and 2 LEAs</a:t>
            </a:r>
            <a:endParaRPr/>
          </a:p>
          <a:p>
            <a:pPr indent="0" lvl="0" marL="0" rtl="0" algn="l">
              <a:lnSpc>
                <a:spcPct val="90000"/>
              </a:lnSpc>
              <a:spcBef>
                <a:spcPts val="1000"/>
              </a:spcBef>
              <a:spcAft>
                <a:spcPts val="0"/>
              </a:spcAft>
              <a:buClr>
                <a:schemeClr val="lt1"/>
              </a:buClr>
              <a:buSzPts val="3200"/>
              <a:buNone/>
            </a:pPr>
            <a:r>
              <a:rPr lang="en-US" u="sng">
                <a:solidFill>
                  <a:schemeClr val="hlink"/>
                </a:solidFill>
                <a:hlinkClick r:id="rId3"/>
              </a:rPr>
              <a:t>How to Document Completion of Team Creation</a:t>
            </a:r>
            <a:r>
              <a:rPr lang="en-US"/>
              <a:t> to SELPA</a:t>
            </a:r>
            <a:endParaRPr/>
          </a:p>
          <a:p>
            <a:pPr indent="0" lvl="0" marL="0" rtl="0" algn="l">
              <a:lnSpc>
                <a:spcPct val="90000"/>
              </a:lnSpc>
              <a:spcBef>
                <a:spcPts val="1000"/>
              </a:spcBef>
              <a:spcAft>
                <a:spcPts val="0"/>
              </a:spcAft>
              <a:buClr>
                <a:schemeClr val="lt1"/>
              </a:buClr>
              <a:buSzPts val="3200"/>
              <a:buNone/>
            </a:pPr>
            <a:r>
              <a:t/>
            </a:r>
            <a:endParaRPr/>
          </a:p>
          <a:p>
            <a:pPr indent="0" lvl="0" marL="0" rtl="0" algn="l">
              <a:lnSpc>
                <a:spcPct val="90000"/>
              </a:lnSpc>
              <a:spcBef>
                <a:spcPts val="1000"/>
              </a:spcBef>
              <a:spcAft>
                <a:spcPts val="0"/>
              </a:spcAft>
              <a:buClr>
                <a:schemeClr val="lt1"/>
              </a:buClr>
              <a:buSzPts val="3200"/>
              <a:buNone/>
            </a:pPr>
            <a:r>
              <a:rPr lang="en-US"/>
              <a:t>Targeted Level 3 LEAs</a:t>
            </a:r>
            <a:endParaRPr/>
          </a:p>
          <a:p>
            <a:pPr indent="0" lvl="0" marL="0" rtl="0" algn="l">
              <a:lnSpc>
                <a:spcPct val="90000"/>
              </a:lnSpc>
              <a:spcBef>
                <a:spcPts val="1000"/>
              </a:spcBef>
              <a:spcAft>
                <a:spcPts val="0"/>
              </a:spcAft>
              <a:buClr>
                <a:schemeClr val="lt1"/>
              </a:buClr>
              <a:buSzPts val="3200"/>
              <a:buNone/>
            </a:pPr>
            <a:r>
              <a:rPr lang="en-US" u="sng">
                <a:solidFill>
                  <a:schemeClr val="hlink"/>
                </a:solidFill>
                <a:hlinkClick r:id="rId4"/>
              </a:rPr>
              <a:t>How to Document Completion of Team Creation</a:t>
            </a:r>
            <a:r>
              <a:rPr lang="en-US"/>
              <a:t> in Stepwell</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2"/>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Questions</a:t>
            </a:r>
            <a:endParaRPr/>
          </a:p>
        </p:txBody>
      </p:sp>
      <p:pic>
        <p:nvPicPr>
          <p:cNvPr descr="A group of colorful circles with white question marks&#10;&#10;Description automatically generated" id="172" name="Google Shape;172;p12"/>
          <p:cNvPicPr preferRelativeResize="0"/>
          <p:nvPr/>
        </p:nvPicPr>
        <p:blipFill rotWithShape="1">
          <a:blip r:embed="rId3">
            <a:alphaModFix/>
          </a:blip>
          <a:srcRect b="1" l="8125" r="5836" t="0"/>
          <a:stretch/>
        </p:blipFill>
        <p:spPr>
          <a:xfrm>
            <a:off x="3562349" y="1714510"/>
            <a:ext cx="5059110" cy="424056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3"/>
          <p:cNvSpPr txBox="1"/>
          <p:nvPr>
            <p:ph type="title"/>
          </p:nvPr>
        </p:nvSpPr>
        <p:spPr>
          <a:xfrm>
            <a:off x="152400" y="203799"/>
            <a:ext cx="11887200" cy="130577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Types of Parent Input</a:t>
            </a:r>
            <a:br>
              <a:rPr lang="en-US"/>
            </a:br>
            <a:endParaRPr sz="2800"/>
          </a:p>
        </p:txBody>
      </p:sp>
      <p:sp>
        <p:nvSpPr>
          <p:cNvPr id="179" name="Google Shape;179;p13"/>
          <p:cNvSpPr txBox="1"/>
          <p:nvPr>
            <p:ph idx="1" type="body"/>
          </p:nvPr>
        </p:nvSpPr>
        <p:spPr>
          <a:xfrm>
            <a:off x="152400" y="1354861"/>
            <a:ext cx="11887200" cy="501590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accent4"/>
              </a:buClr>
              <a:buSzPts val="2800"/>
              <a:buNone/>
            </a:pPr>
            <a:r>
              <a:rPr b="1" lang="en-US" sz="2800" u="sng">
                <a:solidFill>
                  <a:schemeClr val="accent4"/>
                </a:solidFill>
              </a:rPr>
              <a:t>Required for </a:t>
            </a:r>
            <a:endParaRPr/>
          </a:p>
          <a:p>
            <a:pPr indent="-228600" lvl="0" marL="228600" rtl="0" algn="l">
              <a:lnSpc>
                <a:spcPct val="90000"/>
              </a:lnSpc>
              <a:spcBef>
                <a:spcPts val="1000"/>
              </a:spcBef>
              <a:spcAft>
                <a:spcPts val="0"/>
              </a:spcAft>
              <a:buClr>
                <a:schemeClr val="accent4"/>
              </a:buClr>
              <a:buSzPts val="2800"/>
              <a:buNone/>
            </a:pPr>
            <a:r>
              <a:rPr lang="en-US" sz="2800">
                <a:solidFill>
                  <a:schemeClr val="accent4"/>
                </a:solidFill>
              </a:rPr>
              <a:t>Targeted Levels 1 and 2 LEAs if Indicator 8- Parent Involvement not met</a:t>
            </a:r>
            <a:endParaRPr/>
          </a:p>
          <a:p>
            <a:pPr indent="-228600" lvl="0" marL="228600" rtl="0" algn="l">
              <a:lnSpc>
                <a:spcPct val="90000"/>
              </a:lnSpc>
              <a:spcBef>
                <a:spcPts val="1000"/>
              </a:spcBef>
              <a:spcAft>
                <a:spcPts val="0"/>
              </a:spcAft>
              <a:buClr>
                <a:schemeClr val="accent4"/>
              </a:buClr>
              <a:buSzPts val="2800"/>
              <a:buNone/>
            </a:pPr>
            <a:r>
              <a:rPr lang="en-US" sz="2800">
                <a:solidFill>
                  <a:schemeClr val="accent4"/>
                </a:solidFill>
              </a:rPr>
              <a:t>All Targeted Level 3 LEAs</a:t>
            </a:r>
            <a:endParaRPr/>
          </a:p>
          <a:p>
            <a:pPr indent="0" lvl="0" marL="0" rtl="0" algn="l">
              <a:lnSpc>
                <a:spcPct val="90000"/>
              </a:lnSpc>
              <a:spcBef>
                <a:spcPts val="1000"/>
              </a:spcBef>
              <a:spcAft>
                <a:spcPts val="0"/>
              </a:spcAft>
              <a:buClr>
                <a:schemeClr val="lt1"/>
              </a:buClr>
              <a:buSzPts val="2800"/>
              <a:buNone/>
            </a:pPr>
            <a:r>
              <a:t/>
            </a:r>
            <a:endParaRPr sz="2800">
              <a:solidFill>
                <a:srgbClr val="FFFFFF"/>
              </a:solidFill>
            </a:endParaRPr>
          </a:p>
          <a:p>
            <a:pPr indent="-228600" lvl="0" marL="228600" rtl="0" algn="l">
              <a:lnSpc>
                <a:spcPct val="90000"/>
              </a:lnSpc>
              <a:spcBef>
                <a:spcPts val="1000"/>
              </a:spcBef>
              <a:spcAft>
                <a:spcPts val="0"/>
              </a:spcAft>
              <a:buClr>
                <a:srgbClr val="FFFFFF"/>
              </a:buClr>
              <a:buSzPts val="2800"/>
              <a:buChar char="•"/>
            </a:pPr>
            <a:r>
              <a:rPr lang="en-US" sz="2800">
                <a:solidFill>
                  <a:srgbClr val="FFFFFF"/>
                </a:solidFill>
              </a:rPr>
              <a:t>Parent Input Meetings</a:t>
            </a:r>
            <a:endParaRPr sz="2800"/>
          </a:p>
          <a:p>
            <a:pPr indent="-228600" lvl="0" marL="228600" rtl="0" algn="l">
              <a:lnSpc>
                <a:spcPct val="90000"/>
              </a:lnSpc>
              <a:spcBef>
                <a:spcPts val="1000"/>
              </a:spcBef>
              <a:spcAft>
                <a:spcPts val="0"/>
              </a:spcAft>
              <a:buClr>
                <a:srgbClr val="FFFFFF"/>
              </a:buClr>
              <a:buSzPts val="2800"/>
              <a:buChar char="•"/>
            </a:pPr>
            <a:r>
              <a:rPr lang="en-US" sz="2800">
                <a:solidFill>
                  <a:srgbClr val="FFFFFF"/>
                </a:solidFill>
              </a:rPr>
              <a:t>Empathy Interviews</a:t>
            </a:r>
            <a:endParaRPr/>
          </a:p>
          <a:p>
            <a:pPr indent="-228600" lvl="0" marL="228600" rtl="0" algn="l">
              <a:lnSpc>
                <a:spcPct val="90000"/>
              </a:lnSpc>
              <a:spcBef>
                <a:spcPts val="1000"/>
              </a:spcBef>
              <a:spcAft>
                <a:spcPts val="0"/>
              </a:spcAft>
              <a:buClr>
                <a:srgbClr val="FFFFFF"/>
              </a:buClr>
              <a:buSzPts val="2800"/>
              <a:buChar char="•"/>
            </a:pPr>
            <a:r>
              <a:rPr lang="en-US" sz="2800">
                <a:solidFill>
                  <a:srgbClr val="FFFFFF"/>
                </a:solidFill>
              </a:rPr>
              <a:t>Suggestion Box</a:t>
            </a:r>
            <a:endParaRPr/>
          </a:p>
          <a:p>
            <a:pPr indent="-228600" lvl="0" marL="228600" rtl="0" algn="l">
              <a:lnSpc>
                <a:spcPct val="90000"/>
              </a:lnSpc>
              <a:spcBef>
                <a:spcPts val="1000"/>
              </a:spcBef>
              <a:spcAft>
                <a:spcPts val="0"/>
              </a:spcAft>
              <a:buClr>
                <a:srgbClr val="FFFFFF"/>
              </a:buClr>
              <a:buSzPts val="2800"/>
              <a:buChar char="•"/>
            </a:pPr>
            <a:r>
              <a:rPr lang="en-US" sz="2800">
                <a:solidFill>
                  <a:srgbClr val="FFFFFF"/>
                </a:solidFill>
              </a:rPr>
              <a:t>Parent Surveys</a:t>
            </a:r>
            <a:endParaRPr/>
          </a:p>
          <a:p>
            <a:pPr indent="-228600" lvl="0" marL="228600" rtl="0" algn="l">
              <a:lnSpc>
                <a:spcPct val="90000"/>
              </a:lnSpc>
              <a:spcBef>
                <a:spcPts val="1000"/>
              </a:spcBef>
              <a:spcAft>
                <a:spcPts val="0"/>
              </a:spcAft>
              <a:buClr>
                <a:schemeClr val="accent4"/>
              </a:buClr>
              <a:buSzPts val="2800"/>
              <a:buChar char="•"/>
            </a:pPr>
            <a:r>
              <a:rPr lang="en-US" sz="2800">
                <a:solidFill>
                  <a:schemeClr val="accent4"/>
                </a:solidFill>
              </a:rPr>
              <a:t>Seeds of Partnership</a:t>
            </a:r>
            <a:endParaRPr/>
          </a:p>
          <a:p>
            <a:pPr indent="-228600" lvl="2" marL="1143000" rtl="0" algn="l">
              <a:lnSpc>
                <a:spcPct val="90000"/>
              </a:lnSpc>
              <a:spcBef>
                <a:spcPts val="500"/>
              </a:spcBef>
              <a:spcAft>
                <a:spcPts val="0"/>
              </a:spcAft>
              <a:buClr>
                <a:schemeClr val="accent5"/>
              </a:buClr>
              <a:buSzPts val="1800"/>
              <a:buFont typeface="Noto Sans Symbols"/>
              <a:buChar char="▪"/>
            </a:pPr>
            <a:r>
              <a:rPr lang="en-US" sz="1800" u="sng">
                <a:solidFill>
                  <a:schemeClr val="accent5"/>
                </a:solidFill>
                <a:hlinkClick r:id="rId3">
                  <a:extLst>
                    <a:ext uri="{A12FA001-AC4F-418D-AE19-62706E023703}">
                      <ahyp:hlinkClr val="tx"/>
                    </a:ext>
                  </a:extLst>
                </a:hlinkClick>
              </a:rPr>
              <a:t>Information regarding Seeds of Partnership</a:t>
            </a:r>
            <a:endParaRPr sz="1800">
              <a:solidFill>
                <a:schemeClr val="accent5"/>
              </a:solidFill>
            </a:endParaRPr>
          </a:p>
          <a:p>
            <a:pPr indent="-228600" lvl="2" marL="1143000" rtl="0" algn="l">
              <a:lnSpc>
                <a:spcPct val="90000"/>
              </a:lnSpc>
              <a:spcBef>
                <a:spcPts val="500"/>
              </a:spcBef>
              <a:spcAft>
                <a:spcPts val="0"/>
              </a:spcAft>
              <a:buClr>
                <a:schemeClr val="accent5"/>
              </a:buClr>
              <a:buSzPts val="1800"/>
              <a:buFont typeface="Noto Sans Symbols"/>
              <a:buChar char="▪"/>
            </a:pPr>
            <a:r>
              <a:rPr lang="en-US" sz="1800" u="sng">
                <a:solidFill>
                  <a:schemeClr val="accent5"/>
                </a:solidFill>
                <a:hlinkClick r:id="rId4">
                  <a:extLst>
                    <a:ext uri="{A12FA001-AC4F-418D-AE19-62706E023703}">
                      <ahyp:hlinkClr val="tx"/>
                    </a:ext>
                  </a:extLst>
                </a:hlinkClick>
              </a:rPr>
              <a:t>Request Access Form</a:t>
            </a:r>
            <a:endParaRPr/>
          </a:p>
          <a:p>
            <a:pPr indent="0" lvl="0" marL="0" rtl="0" algn="l">
              <a:lnSpc>
                <a:spcPct val="90000"/>
              </a:lnSpc>
              <a:spcBef>
                <a:spcPts val="1000"/>
              </a:spcBef>
              <a:spcAft>
                <a:spcPts val="0"/>
              </a:spcAft>
              <a:buClr>
                <a:schemeClr val="lt1"/>
              </a:buClr>
              <a:buSzPts val="3200"/>
              <a:buNone/>
            </a:pPr>
            <a:r>
              <a:t/>
            </a:r>
            <a:endParaRPr u="sng">
              <a:solidFill>
                <a:schemeClr val="accent5"/>
              </a:solidFill>
              <a:hlinkClick r:id="rId5">
                <a:extLst>
                  <a:ext uri="{A12FA001-AC4F-418D-AE19-62706E023703}">
                    <ahyp:hlinkClr val="tx"/>
                  </a:ext>
                </a:extLst>
              </a:hlinkClick>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4"/>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Documenting Completion of Parent Input</a:t>
            </a:r>
            <a:endParaRPr/>
          </a:p>
        </p:txBody>
      </p:sp>
      <p:sp>
        <p:nvSpPr>
          <p:cNvPr id="185" name="Google Shape;185;p14"/>
          <p:cNvSpPr txBox="1"/>
          <p:nvPr>
            <p:ph idx="1" type="body"/>
          </p:nvPr>
        </p:nvSpPr>
        <p:spPr>
          <a:xfrm>
            <a:off x="152400" y="1638300"/>
            <a:ext cx="11887200" cy="50159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4"/>
              </a:buClr>
              <a:buSzPts val="3200"/>
              <a:buNone/>
            </a:pPr>
            <a:r>
              <a:rPr b="1" lang="en-US">
                <a:solidFill>
                  <a:schemeClr val="accent4"/>
                </a:solidFill>
              </a:rPr>
              <a:t>Due Date: July 10, 2024</a:t>
            </a:r>
            <a:endParaRPr>
              <a:solidFill>
                <a:schemeClr val="accent4"/>
              </a:solidFill>
            </a:endParaRPr>
          </a:p>
          <a:p>
            <a:pPr indent="0" lvl="0" marL="0" rtl="0" algn="l">
              <a:lnSpc>
                <a:spcPct val="90000"/>
              </a:lnSpc>
              <a:spcBef>
                <a:spcPts val="1000"/>
              </a:spcBef>
              <a:spcAft>
                <a:spcPts val="0"/>
              </a:spcAft>
              <a:buClr>
                <a:schemeClr val="lt1"/>
              </a:buClr>
              <a:buSzPts val="3200"/>
              <a:buNone/>
            </a:pPr>
            <a:r>
              <a:t/>
            </a:r>
            <a:endParaRPr>
              <a:solidFill>
                <a:schemeClr val="accent4"/>
              </a:solidFill>
            </a:endParaRPr>
          </a:p>
          <a:p>
            <a:pPr indent="0" lvl="0" marL="0" rtl="0" algn="l">
              <a:lnSpc>
                <a:spcPct val="90000"/>
              </a:lnSpc>
              <a:spcBef>
                <a:spcPts val="1000"/>
              </a:spcBef>
              <a:spcAft>
                <a:spcPts val="0"/>
              </a:spcAft>
              <a:buClr>
                <a:schemeClr val="lt1"/>
              </a:buClr>
              <a:buSzPts val="3200"/>
              <a:buNone/>
            </a:pPr>
            <a:r>
              <a:rPr lang="en-US"/>
              <a:t>Targeted Level 1 and 2 LEAs that did not meet the target for </a:t>
            </a:r>
            <a:endParaRPr/>
          </a:p>
          <a:p>
            <a:pPr indent="0" lvl="0" marL="0" rtl="0" algn="l">
              <a:lnSpc>
                <a:spcPct val="90000"/>
              </a:lnSpc>
              <a:spcBef>
                <a:spcPts val="1000"/>
              </a:spcBef>
              <a:spcAft>
                <a:spcPts val="0"/>
              </a:spcAft>
              <a:buClr>
                <a:schemeClr val="lt1"/>
              </a:buClr>
              <a:buSzPts val="3200"/>
              <a:buNone/>
            </a:pPr>
            <a:r>
              <a:rPr lang="en-US"/>
              <a:t>Indicator 8- Parent Involvement</a:t>
            </a:r>
            <a:endParaRPr/>
          </a:p>
          <a:p>
            <a:pPr indent="0" lvl="0" marL="0" rtl="0" algn="l">
              <a:lnSpc>
                <a:spcPct val="90000"/>
              </a:lnSpc>
              <a:spcBef>
                <a:spcPts val="1000"/>
              </a:spcBef>
              <a:spcAft>
                <a:spcPts val="0"/>
              </a:spcAft>
              <a:buClr>
                <a:schemeClr val="lt1"/>
              </a:buClr>
              <a:buSzPts val="3200"/>
              <a:buNone/>
            </a:pPr>
            <a:r>
              <a:rPr lang="en-US" u="sng">
                <a:solidFill>
                  <a:schemeClr val="hlink"/>
                </a:solidFill>
                <a:hlinkClick r:id="rId3"/>
              </a:rPr>
              <a:t>How to Document Completion of Parent Input</a:t>
            </a:r>
            <a:r>
              <a:rPr lang="en-US"/>
              <a:t> to SELPA</a:t>
            </a:r>
            <a:endParaRPr/>
          </a:p>
          <a:p>
            <a:pPr indent="0" lvl="0" marL="0" rtl="0" algn="l">
              <a:lnSpc>
                <a:spcPct val="90000"/>
              </a:lnSpc>
              <a:spcBef>
                <a:spcPts val="1000"/>
              </a:spcBef>
              <a:spcAft>
                <a:spcPts val="0"/>
              </a:spcAft>
              <a:buClr>
                <a:schemeClr val="lt1"/>
              </a:buClr>
              <a:buSzPts val="3200"/>
              <a:buNone/>
            </a:pPr>
            <a:r>
              <a:t/>
            </a:r>
            <a:endParaRPr/>
          </a:p>
          <a:p>
            <a:pPr indent="0" lvl="0" marL="0" rtl="0" algn="l">
              <a:lnSpc>
                <a:spcPct val="90000"/>
              </a:lnSpc>
              <a:spcBef>
                <a:spcPts val="1000"/>
              </a:spcBef>
              <a:spcAft>
                <a:spcPts val="0"/>
              </a:spcAft>
              <a:buClr>
                <a:schemeClr val="lt1"/>
              </a:buClr>
              <a:buSzPts val="3200"/>
              <a:buNone/>
            </a:pPr>
            <a:r>
              <a:rPr lang="en-US"/>
              <a:t>All Targeted Level 3 LEAs </a:t>
            </a:r>
            <a:endParaRPr/>
          </a:p>
          <a:p>
            <a:pPr indent="0" lvl="0" marL="0" rtl="0" algn="l">
              <a:lnSpc>
                <a:spcPct val="90000"/>
              </a:lnSpc>
              <a:spcBef>
                <a:spcPts val="1000"/>
              </a:spcBef>
              <a:spcAft>
                <a:spcPts val="0"/>
              </a:spcAft>
              <a:buClr>
                <a:schemeClr val="lt1"/>
              </a:buClr>
              <a:buSzPts val="3200"/>
              <a:buNone/>
            </a:pPr>
            <a:r>
              <a:rPr lang="en-US" u="sng">
                <a:solidFill>
                  <a:schemeClr val="hlink"/>
                </a:solidFill>
                <a:hlinkClick r:id="rId4"/>
              </a:rPr>
              <a:t>How to Document Completion of Parent Input</a:t>
            </a:r>
            <a:r>
              <a:rPr lang="en-US"/>
              <a:t> in Stepwell</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5"/>
          <p:cNvSpPr txBox="1"/>
          <p:nvPr>
            <p:ph idx="1" type="body"/>
          </p:nvPr>
        </p:nvSpPr>
        <p:spPr>
          <a:xfrm>
            <a:off x="493955" y="1615686"/>
            <a:ext cx="11204089" cy="5027365"/>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accent4"/>
              </a:buClr>
              <a:buSzPct val="100000"/>
              <a:buNone/>
            </a:pPr>
            <a:r>
              <a:rPr b="1" lang="en-US" sz="3500">
                <a:solidFill>
                  <a:schemeClr val="accent4"/>
                </a:solidFill>
              </a:rPr>
              <a:t>Due Date: June 30, 2024</a:t>
            </a:r>
            <a:endParaRPr>
              <a:solidFill>
                <a:schemeClr val="accent4"/>
              </a:solidFill>
            </a:endParaRPr>
          </a:p>
          <a:p>
            <a:pPr indent="0" lvl="0" marL="0" rtl="0" algn="l">
              <a:lnSpc>
                <a:spcPct val="90000"/>
              </a:lnSpc>
              <a:spcBef>
                <a:spcPts val="1000"/>
              </a:spcBef>
              <a:spcAft>
                <a:spcPts val="0"/>
              </a:spcAft>
              <a:buClr>
                <a:schemeClr val="lt1"/>
              </a:buClr>
              <a:buSzPct val="100000"/>
              <a:buNone/>
            </a:pPr>
            <a:r>
              <a:rPr lang="en-US" sz="2400"/>
              <a:t>The CDE has posted a pre-recorded </a:t>
            </a:r>
            <a:r>
              <a:rPr lang="en-US" sz="2400" u="sng">
                <a:solidFill>
                  <a:schemeClr val="hlink"/>
                </a:solidFill>
                <a:hlinkClick r:id="rId3"/>
              </a:rPr>
              <a:t>Policies, Procedures, and Practices Review (PPPR) training</a:t>
            </a:r>
            <a:r>
              <a:rPr lang="en-US" sz="2400"/>
              <a:t> on the </a:t>
            </a:r>
            <a:r>
              <a:rPr lang="en-US" sz="2400" u="sng">
                <a:solidFill>
                  <a:schemeClr val="hlink"/>
                </a:solidFill>
                <a:hlinkClick r:id="rId4"/>
              </a:rPr>
              <a:t>CalTAN Monitoring</a:t>
            </a:r>
            <a:r>
              <a:rPr lang="en-US" sz="2400"/>
              <a:t> website. </a:t>
            </a:r>
            <a:endParaRPr/>
          </a:p>
          <a:p>
            <a:pPr indent="-158115" lvl="0" marL="228600" rtl="0" algn="l">
              <a:lnSpc>
                <a:spcPct val="90000"/>
              </a:lnSpc>
              <a:spcBef>
                <a:spcPts val="1000"/>
              </a:spcBef>
              <a:spcAft>
                <a:spcPts val="0"/>
              </a:spcAft>
              <a:buClr>
                <a:schemeClr val="lt1"/>
              </a:buClr>
              <a:buSzPct val="100000"/>
              <a:buNone/>
            </a:pPr>
            <a:r>
              <a:t/>
            </a:r>
            <a:endParaRPr sz="1200"/>
          </a:p>
          <a:p>
            <a:pPr indent="-228600" lvl="0" marL="228600" rtl="0" algn="l">
              <a:lnSpc>
                <a:spcPct val="90000"/>
              </a:lnSpc>
              <a:spcBef>
                <a:spcPts val="1000"/>
              </a:spcBef>
              <a:spcAft>
                <a:spcPts val="0"/>
              </a:spcAft>
              <a:buClr>
                <a:schemeClr val="lt1"/>
              </a:buClr>
              <a:buSzPct val="100000"/>
              <a:buChar char="•"/>
            </a:pPr>
            <a:r>
              <a:rPr lang="en-US" sz="2400"/>
              <a:t>All Targeted LEAs in the 2024 cohort must complete a Policies, Procedures, and Practices Review (PPPR) and view the pre-recorded training.</a:t>
            </a:r>
            <a:endParaRPr sz="1100"/>
          </a:p>
          <a:p>
            <a:pPr indent="0" lvl="1" marL="457200" rtl="0" algn="l">
              <a:lnSpc>
                <a:spcPct val="90000"/>
              </a:lnSpc>
              <a:spcBef>
                <a:spcPts val="500"/>
              </a:spcBef>
              <a:spcAft>
                <a:spcPts val="0"/>
              </a:spcAft>
              <a:buClr>
                <a:schemeClr val="lt1"/>
              </a:buClr>
              <a:buSzPct val="100000"/>
              <a:buNone/>
            </a:pPr>
            <a:r>
              <a:t/>
            </a:r>
            <a:endParaRPr sz="1100"/>
          </a:p>
          <a:p>
            <a:pPr indent="-228600" lvl="0" marL="228600" rtl="0" algn="l">
              <a:lnSpc>
                <a:spcPct val="90000"/>
              </a:lnSpc>
              <a:spcBef>
                <a:spcPts val="1000"/>
              </a:spcBef>
              <a:spcAft>
                <a:spcPts val="0"/>
              </a:spcAft>
              <a:buClr>
                <a:schemeClr val="lt1"/>
              </a:buClr>
              <a:buSzPct val="100000"/>
              <a:buChar char="•"/>
            </a:pPr>
            <a:r>
              <a:rPr lang="en-US" sz="2400"/>
              <a:t>The pre-recorded PPPR training will include:</a:t>
            </a:r>
            <a:endParaRPr/>
          </a:p>
          <a:p>
            <a:pPr indent="-158115" lvl="0" marL="228600" rtl="0" algn="l">
              <a:lnSpc>
                <a:spcPct val="90000"/>
              </a:lnSpc>
              <a:spcBef>
                <a:spcPts val="1000"/>
              </a:spcBef>
              <a:spcAft>
                <a:spcPts val="0"/>
              </a:spcAft>
              <a:buClr>
                <a:schemeClr val="lt1"/>
              </a:buClr>
              <a:buSzPct val="100000"/>
              <a:buNone/>
            </a:pPr>
            <a:r>
              <a:t/>
            </a:r>
            <a:endParaRPr sz="1200"/>
          </a:p>
          <a:p>
            <a:pPr indent="-228600" lvl="1" marL="685800" rtl="0" algn="l">
              <a:lnSpc>
                <a:spcPct val="90000"/>
              </a:lnSpc>
              <a:spcBef>
                <a:spcPts val="500"/>
              </a:spcBef>
              <a:spcAft>
                <a:spcPts val="0"/>
              </a:spcAft>
              <a:buClr>
                <a:schemeClr val="lt1"/>
              </a:buClr>
              <a:buSzPct val="100000"/>
              <a:buChar char="•"/>
            </a:pPr>
            <a:r>
              <a:rPr lang="en-US" sz="1800"/>
              <a:t>A timeline of the activity</a:t>
            </a:r>
            <a:endParaRPr/>
          </a:p>
          <a:p>
            <a:pPr indent="-158115" lvl="1" marL="685800" rtl="0" algn="l">
              <a:lnSpc>
                <a:spcPct val="90000"/>
              </a:lnSpc>
              <a:spcBef>
                <a:spcPts val="500"/>
              </a:spcBef>
              <a:spcAft>
                <a:spcPts val="0"/>
              </a:spcAft>
              <a:buClr>
                <a:schemeClr val="lt1"/>
              </a:buClr>
              <a:buSzPct val="100000"/>
              <a:buNone/>
            </a:pPr>
            <a:r>
              <a:t/>
            </a:r>
            <a:endParaRPr sz="1200"/>
          </a:p>
          <a:p>
            <a:pPr indent="-228600" lvl="1" marL="685800" rtl="0" algn="l">
              <a:lnSpc>
                <a:spcPct val="90000"/>
              </a:lnSpc>
              <a:spcBef>
                <a:spcPts val="500"/>
              </a:spcBef>
              <a:spcAft>
                <a:spcPts val="0"/>
              </a:spcAft>
              <a:buClr>
                <a:schemeClr val="lt1"/>
              </a:buClr>
              <a:buSzPct val="100000"/>
              <a:buChar char="•"/>
            </a:pPr>
            <a:r>
              <a:rPr lang="en-US" sz="1800"/>
              <a:t>Steps to complete the activity</a:t>
            </a:r>
            <a:endParaRPr/>
          </a:p>
          <a:p>
            <a:pPr indent="-158115" lvl="1" marL="685800" rtl="0" algn="l">
              <a:lnSpc>
                <a:spcPct val="90000"/>
              </a:lnSpc>
              <a:spcBef>
                <a:spcPts val="500"/>
              </a:spcBef>
              <a:spcAft>
                <a:spcPts val="0"/>
              </a:spcAft>
              <a:buClr>
                <a:schemeClr val="lt1"/>
              </a:buClr>
              <a:buSzPct val="100000"/>
              <a:buNone/>
            </a:pPr>
            <a:r>
              <a:t/>
            </a:r>
            <a:endParaRPr sz="1200"/>
          </a:p>
          <a:p>
            <a:pPr indent="-228600" lvl="1" marL="685800" rtl="0" algn="l">
              <a:lnSpc>
                <a:spcPct val="90000"/>
              </a:lnSpc>
              <a:spcBef>
                <a:spcPts val="500"/>
              </a:spcBef>
              <a:spcAft>
                <a:spcPts val="0"/>
              </a:spcAft>
              <a:buClr>
                <a:schemeClr val="lt1"/>
              </a:buClr>
              <a:buSzPct val="100000"/>
              <a:buChar char="•"/>
            </a:pPr>
            <a:r>
              <a:rPr lang="en-US" sz="1800"/>
              <a:t>Special Education Compliance Monitoring System screenshots (and an explanation of SECMS)</a:t>
            </a:r>
            <a:endParaRPr/>
          </a:p>
          <a:p>
            <a:pPr indent="-158115" lvl="1" marL="685800" rtl="0" algn="l">
              <a:lnSpc>
                <a:spcPct val="90000"/>
              </a:lnSpc>
              <a:spcBef>
                <a:spcPts val="500"/>
              </a:spcBef>
              <a:spcAft>
                <a:spcPts val="0"/>
              </a:spcAft>
              <a:buClr>
                <a:schemeClr val="lt1"/>
              </a:buClr>
              <a:buSzPct val="100000"/>
              <a:buNone/>
            </a:pPr>
            <a:r>
              <a:t/>
            </a:r>
            <a:endParaRPr sz="1200"/>
          </a:p>
          <a:p>
            <a:pPr indent="-228600" lvl="0" marL="228600" rtl="0" algn="l">
              <a:lnSpc>
                <a:spcPct val="90000"/>
              </a:lnSpc>
              <a:spcBef>
                <a:spcPts val="1000"/>
              </a:spcBef>
              <a:spcAft>
                <a:spcPts val="0"/>
              </a:spcAft>
              <a:buClr>
                <a:schemeClr val="lt1"/>
              </a:buClr>
              <a:buSzPct val="100000"/>
              <a:buChar char="•"/>
            </a:pPr>
            <a:r>
              <a:rPr lang="en-US" sz="2400"/>
              <a:t>The PPPR will begin in April and will be due by </a:t>
            </a:r>
            <a:r>
              <a:rPr lang="en-US" sz="2400">
                <a:solidFill>
                  <a:srgbClr val="FFFF00"/>
                </a:solidFill>
              </a:rPr>
              <a:t>June 30, 2024</a:t>
            </a:r>
            <a:r>
              <a:rPr lang="en-US" sz="2400"/>
              <a:t>. If corrective actions are issued, corrections and Prong II could prolong the completion of the review into 2025.</a:t>
            </a:r>
            <a:endParaRPr sz="2400"/>
          </a:p>
          <a:p>
            <a:pPr indent="-40639" lvl="0" marL="228600" rtl="0" algn="l">
              <a:lnSpc>
                <a:spcPct val="90000"/>
              </a:lnSpc>
              <a:spcBef>
                <a:spcPts val="1000"/>
              </a:spcBef>
              <a:spcAft>
                <a:spcPts val="0"/>
              </a:spcAft>
              <a:buClr>
                <a:schemeClr val="lt1"/>
              </a:buClr>
              <a:buSzPct val="100000"/>
              <a:buNone/>
            </a:pPr>
            <a:r>
              <a:t/>
            </a:r>
            <a:endParaRPr/>
          </a:p>
        </p:txBody>
      </p:sp>
      <p:sp>
        <p:nvSpPr>
          <p:cNvPr id="192" name="Google Shape;192;p15"/>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Policies, Procedures, and Practices Review</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6"/>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Documenting Completion of the Policies, Procedures, and Practices Review (PPPR)</a:t>
            </a:r>
            <a:endParaRPr/>
          </a:p>
        </p:txBody>
      </p:sp>
      <p:sp>
        <p:nvSpPr>
          <p:cNvPr id="199" name="Google Shape;199;p16"/>
          <p:cNvSpPr txBox="1"/>
          <p:nvPr>
            <p:ph idx="1" type="body"/>
          </p:nvPr>
        </p:nvSpPr>
        <p:spPr>
          <a:xfrm>
            <a:off x="152400" y="1638300"/>
            <a:ext cx="11887200" cy="50159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4"/>
              </a:buClr>
              <a:buSzPts val="3200"/>
              <a:buNone/>
            </a:pPr>
            <a:r>
              <a:rPr b="1" lang="en-US">
                <a:solidFill>
                  <a:schemeClr val="accent4"/>
                </a:solidFill>
              </a:rPr>
              <a:t>Due Date: July 10, 2024</a:t>
            </a:r>
            <a:endParaRPr>
              <a:solidFill>
                <a:schemeClr val="accent4"/>
              </a:solidFill>
            </a:endParaRPr>
          </a:p>
          <a:p>
            <a:pPr indent="0" lvl="0" marL="0" rtl="0" algn="l">
              <a:lnSpc>
                <a:spcPct val="90000"/>
              </a:lnSpc>
              <a:spcBef>
                <a:spcPts val="1000"/>
              </a:spcBef>
              <a:spcAft>
                <a:spcPts val="0"/>
              </a:spcAft>
              <a:buClr>
                <a:schemeClr val="lt1"/>
              </a:buClr>
              <a:buSzPts val="3200"/>
              <a:buNone/>
            </a:pPr>
            <a:r>
              <a:t/>
            </a:r>
            <a:endParaRPr>
              <a:solidFill>
                <a:schemeClr val="accent4"/>
              </a:solidFill>
            </a:endParaRPr>
          </a:p>
          <a:p>
            <a:pPr indent="0" lvl="0" marL="0" rtl="0" algn="l">
              <a:lnSpc>
                <a:spcPct val="90000"/>
              </a:lnSpc>
              <a:spcBef>
                <a:spcPts val="1000"/>
              </a:spcBef>
              <a:spcAft>
                <a:spcPts val="0"/>
              </a:spcAft>
              <a:buClr>
                <a:schemeClr val="lt1"/>
              </a:buClr>
              <a:buSzPts val="3200"/>
              <a:buNone/>
            </a:pPr>
            <a:r>
              <a:rPr lang="en-US"/>
              <a:t>Targeted Level 1 and 2 LEAs </a:t>
            </a:r>
            <a:endParaRPr/>
          </a:p>
          <a:p>
            <a:pPr indent="0" lvl="0" marL="0" rtl="0" algn="l">
              <a:lnSpc>
                <a:spcPct val="90000"/>
              </a:lnSpc>
              <a:spcBef>
                <a:spcPts val="1000"/>
              </a:spcBef>
              <a:spcAft>
                <a:spcPts val="0"/>
              </a:spcAft>
              <a:buClr>
                <a:schemeClr val="lt1"/>
              </a:buClr>
              <a:buSzPts val="3200"/>
              <a:buNone/>
            </a:pPr>
            <a:r>
              <a:rPr lang="en-US" u="sng">
                <a:solidFill>
                  <a:schemeClr val="hlink"/>
                </a:solidFill>
                <a:hlinkClick r:id="rId3"/>
              </a:rPr>
              <a:t>How to Document Completion of the PPPR</a:t>
            </a:r>
            <a:r>
              <a:rPr lang="en-US"/>
              <a:t> to SELPA</a:t>
            </a:r>
            <a:endParaRPr/>
          </a:p>
          <a:p>
            <a:pPr indent="0" lvl="0" marL="0" rtl="0" algn="l">
              <a:lnSpc>
                <a:spcPct val="90000"/>
              </a:lnSpc>
              <a:spcBef>
                <a:spcPts val="1000"/>
              </a:spcBef>
              <a:spcAft>
                <a:spcPts val="0"/>
              </a:spcAft>
              <a:buClr>
                <a:schemeClr val="lt1"/>
              </a:buClr>
              <a:buSzPts val="3200"/>
              <a:buNone/>
            </a:pPr>
            <a:r>
              <a:t/>
            </a:r>
            <a:endParaRPr/>
          </a:p>
          <a:p>
            <a:pPr indent="0" lvl="0" marL="0" rtl="0" algn="l">
              <a:lnSpc>
                <a:spcPct val="90000"/>
              </a:lnSpc>
              <a:spcBef>
                <a:spcPts val="1000"/>
              </a:spcBef>
              <a:spcAft>
                <a:spcPts val="0"/>
              </a:spcAft>
              <a:buClr>
                <a:schemeClr val="lt1"/>
              </a:buClr>
              <a:buSzPts val="3200"/>
              <a:buNone/>
            </a:pPr>
            <a:r>
              <a:rPr lang="en-US"/>
              <a:t>Targeted Level 3 LEAs </a:t>
            </a:r>
            <a:endParaRPr/>
          </a:p>
          <a:p>
            <a:pPr indent="0" lvl="0" marL="0" rtl="0" algn="l">
              <a:lnSpc>
                <a:spcPct val="90000"/>
              </a:lnSpc>
              <a:spcBef>
                <a:spcPts val="1000"/>
              </a:spcBef>
              <a:spcAft>
                <a:spcPts val="0"/>
              </a:spcAft>
              <a:buClr>
                <a:schemeClr val="lt1"/>
              </a:buClr>
              <a:buSzPts val="3200"/>
              <a:buNone/>
            </a:pPr>
            <a:r>
              <a:rPr lang="en-US"/>
              <a:t> </a:t>
            </a:r>
            <a:r>
              <a:rPr lang="en-US" u="sng">
                <a:solidFill>
                  <a:schemeClr val="hlink"/>
                </a:solidFill>
                <a:hlinkClick r:id="rId4"/>
              </a:rPr>
              <a:t>How to Document Completion of the PPPR</a:t>
            </a:r>
            <a:r>
              <a:rPr lang="en-US"/>
              <a:t> in Stepwell </a:t>
            </a:r>
            <a:endParaRPr/>
          </a:p>
          <a:p>
            <a:pPr indent="0" lvl="0" marL="0" rtl="0" algn="l">
              <a:lnSpc>
                <a:spcPct val="90000"/>
              </a:lnSpc>
              <a:spcBef>
                <a:spcPts val="1000"/>
              </a:spcBef>
              <a:spcAft>
                <a:spcPts val="0"/>
              </a:spcAft>
              <a:buClr>
                <a:schemeClr val="lt1"/>
              </a:buClr>
              <a:buSzPts val="2400"/>
              <a:buNone/>
            </a:pPr>
            <a:r>
              <a:t/>
            </a:r>
            <a:endParaRPr i="1" sz="240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7"/>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Questions</a:t>
            </a:r>
            <a:endParaRPr/>
          </a:p>
        </p:txBody>
      </p:sp>
      <p:pic>
        <p:nvPicPr>
          <p:cNvPr descr="A group of colorful circles with white question marks&#10;&#10;Description automatically generated" id="206" name="Google Shape;206;p17"/>
          <p:cNvPicPr preferRelativeResize="0"/>
          <p:nvPr/>
        </p:nvPicPr>
        <p:blipFill rotWithShape="1">
          <a:blip r:embed="rId3">
            <a:alphaModFix/>
          </a:blip>
          <a:srcRect b="1" l="8125" r="5836" t="0"/>
          <a:stretch/>
        </p:blipFill>
        <p:spPr>
          <a:xfrm>
            <a:off x="3562349" y="1714510"/>
            <a:ext cx="5059110" cy="424056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8"/>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System Improvement Leads </a:t>
            </a:r>
            <a:br>
              <a:rPr lang="en-US"/>
            </a:br>
            <a:r>
              <a:rPr lang="en-US"/>
              <a:t>Improvement Data Center</a:t>
            </a:r>
            <a:endParaRPr/>
          </a:p>
        </p:txBody>
      </p:sp>
      <p:sp>
        <p:nvSpPr>
          <p:cNvPr id="213" name="Google Shape;213;p18"/>
          <p:cNvSpPr txBox="1"/>
          <p:nvPr>
            <p:ph idx="1" type="body"/>
          </p:nvPr>
        </p:nvSpPr>
        <p:spPr>
          <a:xfrm>
            <a:off x="152400" y="1638300"/>
            <a:ext cx="11887200" cy="50159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B0F0"/>
              </a:buClr>
              <a:buSzPts val="2400"/>
              <a:buNone/>
            </a:pPr>
            <a:r>
              <a:rPr lang="en-US" sz="2400" u="sng">
                <a:solidFill>
                  <a:srgbClr val="00B0F0"/>
                </a:solidFill>
                <a:hlinkClick r:id="rId3">
                  <a:extLst>
                    <a:ext uri="{A12FA001-AC4F-418D-AE19-62706E023703}">
                      <ahyp:hlinkClr val="tx"/>
                    </a:ext>
                  </a:extLst>
                </a:hlinkClick>
              </a:rPr>
              <a:t>Click here: System Improvement Leads (SIL)- Improvement Data Center(IDC)</a:t>
            </a:r>
            <a:endParaRPr/>
          </a:p>
          <a:p>
            <a:pPr indent="0" lvl="0" marL="0" rtl="0" algn="l">
              <a:lnSpc>
                <a:spcPct val="90000"/>
              </a:lnSpc>
              <a:spcBef>
                <a:spcPts val="1000"/>
              </a:spcBef>
              <a:spcAft>
                <a:spcPts val="0"/>
              </a:spcAft>
              <a:buClr>
                <a:schemeClr val="lt1"/>
              </a:buClr>
              <a:buSzPts val="2200"/>
              <a:buNone/>
            </a:pPr>
            <a:r>
              <a:rPr lang="en-US" sz="2200"/>
              <a:t>First, sign in with a Google or Microsoft account. </a:t>
            </a:r>
            <a:endParaRPr/>
          </a:p>
          <a:p>
            <a:pPr indent="0" lvl="0" marL="0" rtl="0" algn="l">
              <a:lnSpc>
                <a:spcPct val="90000"/>
              </a:lnSpc>
              <a:spcBef>
                <a:spcPts val="1000"/>
              </a:spcBef>
              <a:spcAft>
                <a:spcPts val="0"/>
              </a:spcAft>
              <a:buClr>
                <a:schemeClr val="lt1"/>
              </a:buClr>
              <a:buSzPts val="2200"/>
              <a:buNone/>
            </a:pPr>
            <a:r>
              <a:t/>
            </a:r>
            <a:endParaRPr sz="2200"/>
          </a:p>
          <a:p>
            <a:pPr indent="0" lvl="0" marL="0" rtl="0" algn="l">
              <a:lnSpc>
                <a:spcPct val="90000"/>
              </a:lnSpc>
              <a:spcBef>
                <a:spcPts val="1000"/>
              </a:spcBef>
              <a:spcAft>
                <a:spcPts val="0"/>
              </a:spcAft>
              <a:buClr>
                <a:schemeClr val="lt1"/>
              </a:buClr>
              <a:buSzPts val="2200"/>
              <a:buNone/>
            </a:pPr>
            <a:r>
              <a:t/>
            </a:r>
            <a:endParaRPr sz="2200"/>
          </a:p>
          <a:p>
            <a:pPr indent="0" lvl="0" marL="0" rtl="0" algn="l">
              <a:lnSpc>
                <a:spcPct val="90000"/>
              </a:lnSpc>
              <a:spcBef>
                <a:spcPts val="1000"/>
              </a:spcBef>
              <a:spcAft>
                <a:spcPts val="0"/>
              </a:spcAft>
              <a:buClr>
                <a:schemeClr val="lt1"/>
              </a:buClr>
              <a:buSzPts val="2200"/>
              <a:buNone/>
            </a:pPr>
            <a:r>
              <a:t/>
            </a:r>
            <a:endParaRPr sz="2200"/>
          </a:p>
          <a:p>
            <a:pPr indent="0" lvl="0" marL="0" rtl="0" algn="l">
              <a:lnSpc>
                <a:spcPct val="90000"/>
              </a:lnSpc>
              <a:spcBef>
                <a:spcPts val="1000"/>
              </a:spcBef>
              <a:spcAft>
                <a:spcPts val="0"/>
              </a:spcAft>
              <a:buClr>
                <a:schemeClr val="lt1"/>
              </a:buClr>
              <a:buSzPts val="2200"/>
              <a:buNone/>
            </a:pPr>
            <a:r>
              <a:t/>
            </a:r>
            <a:endParaRPr sz="2200"/>
          </a:p>
          <a:p>
            <a:pPr indent="0" lvl="0" marL="0" rtl="0" algn="l">
              <a:lnSpc>
                <a:spcPct val="90000"/>
              </a:lnSpc>
              <a:spcBef>
                <a:spcPts val="1000"/>
              </a:spcBef>
              <a:spcAft>
                <a:spcPts val="0"/>
              </a:spcAft>
              <a:buClr>
                <a:schemeClr val="lt1"/>
              </a:buClr>
              <a:buSzPts val="2200"/>
              <a:buNone/>
            </a:pPr>
            <a:r>
              <a:t/>
            </a:r>
            <a:endParaRPr sz="2200"/>
          </a:p>
          <a:p>
            <a:pPr indent="0" lvl="0" marL="0" rtl="0" algn="l">
              <a:lnSpc>
                <a:spcPct val="90000"/>
              </a:lnSpc>
              <a:spcBef>
                <a:spcPts val="1000"/>
              </a:spcBef>
              <a:spcAft>
                <a:spcPts val="0"/>
              </a:spcAft>
              <a:buClr>
                <a:schemeClr val="lt1"/>
              </a:buClr>
              <a:buSzPts val="2200"/>
              <a:buNone/>
            </a:pPr>
            <a:r>
              <a:t/>
            </a:r>
            <a:endParaRPr sz="2200"/>
          </a:p>
          <a:p>
            <a:pPr indent="0" lvl="0" marL="0" rtl="0" algn="l">
              <a:lnSpc>
                <a:spcPct val="90000"/>
              </a:lnSpc>
              <a:spcBef>
                <a:spcPts val="1000"/>
              </a:spcBef>
              <a:spcAft>
                <a:spcPts val="0"/>
              </a:spcAft>
              <a:buClr>
                <a:schemeClr val="lt1"/>
              </a:buClr>
              <a:buSzPts val="2200"/>
              <a:buNone/>
            </a:pPr>
            <a:r>
              <a:rPr lang="en-US" sz="2200"/>
              <a:t>Once logged in, choose your Reporting Level and your Organization from the drop-down menus.</a:t>
            </a:r>
            <a:endParaRPr/>
          </a:p>
          <a:p>
            <a:pPr indent="0" lvl="0" marL="0" rtl="0" algn="l">
              <a:lnSpc>
                <a:spcPct val="90000"/>
              </a:lnSpc>
              <a:spcBef>
                <a:spcPts val="1000"/>
              </a:spcBef>
              <a:spcAft>
                <a:spcPts val="0"/>
              </a:spcAft>
              <a:buClr>
                <a:schemeClr val="lt1"/>
              </a:buClr>
              <a:buSzPts val="2200"/>
              <a:buNone/>
            </a:pPr>
            <a:r>
              <a:t/>
            </a:r>
            <a:endParaRPr sz="2200"/>
          </a:p>
        </p:txBody>
      </p:sp>
      <p:pic>
        <p:nvPicPr>
          <p:cNvPr descr="A screenshot of a computer&#10;&#10;Description automatically generated" id="214" name="Google Shape;214;p18"/>
          <p:cNvPicPr preferRelativeResize="0"/>
          <p:nvPr/>
        </p:nvPicPr>
        <p:blipFill rotWithShape="1">
          <a:blip r:embed="rId4">
            <a:alphaModFix/>
          </a:blip>
          <a:srcRect b="0" l="0" r="0" t="0"/>
          <a:stretch/>
        </p:blipFill>
        <p:spPr>
          <a:xfrm>
            <a:off x="2562922" y="2508327"/>
            <a:ext cx="7066157" cy="2529005"/>
          </a:xfrm>
          <a:prstGeom prst="rect">
            <a:avLst/>
          </a:prstGeom>
          <a:noFill/>
          <a:ln>
            <a:noFill/>
          </a:ln>
        </p:spPr>
      </p:pic>
      <p:pic>
        <p:nvPicPr>
          <p:cNvPr descr="A close up of a logo&#10;&#10;Description automatically generated" id="215" name="Google Shape;215;p18"/>
          <p:cNvPicPr preferRelativeResize="0"/>
          <p:nvPr/>
        </p:nvPicPr>
        <p:blipFill rotWithShape="1">
          <a:blip r:embed="rId5">
            <a:alphaModFix/>
          </a:blip>
          <a:srcRect b="1052" l="0" r="48666" t="0"/>
          <a:stretch/>
        </p:blipFill>
        <p:spPr>
          <a:xfrm>
            <a:off x="3149523" y="5611387"/>
            <a:ext cx="5896803" cy="8670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9"/>
          <p:cNvSpPr txBox="1"/>
          <p:nvPr/>
        </p:nvSpPr>
        <p:spPr>
          <a:xfrm>
            <a:off x="362962" y="504264"/>
            <a:ext cx="11521557"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400">
                <a:solidFill>
                  <a:srgbClr val="FFFFFF"/>
                </a:solidFill>
                <a:latin typeface="Arial"/>
                <a:ea typeface="Arial"/>
                <a:cs typeface="Arial"/>
                <a:sym typeface="Arial"/>
              </a:rPr>
              <a:t>IDC- Data Tools Dashboard</a:t>
            </a:r>
            <a:endParaRPr sz="1800">
              <a:solidFill>
                <a:schemeClr val="dk1"/>
              </a:solidFill>
              <a:latin typeface="Arial"/>
              <a:ea typeface="Arial"/>
              <a:cs typeface="Arial"/>
              <a:sym typeface="Arial"/>
            </a:endParaRPr>
          </a:p>
        </p:txBody>
      </p:sp>
      <p:pic>
        <p:nvPicPr>
          <p:cNvPr descr="A screenshot of the IDC Dashboard page" id="222" name="Google Shape;222;p19"/>
          <p:cNvPicPr preferRelativeResize="0"/>
          <p:nvPr/>
        </p:nvPicPr>
        <p:blipFill rotWithShape="1">
          <a:blip r:embed="rId3">
            <a:alphaModFix/>
          </a:blip>
          <a:srcRect b="0" l="0" r="0" t="0"/>
          <a:stretch/>
        </p:blipFill>
        <p:spPr>
          <a:xfrm>
            <a:off x="278780" y="1448093"/>
            <a:ext cx="11643732" cy="450078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 name="Shape 42"/>
        <p:cNvGrpSpPr/>
        <p:nvPr/>
      </p:nvGrpSpPr>
      <p:grpSpPr>
        <a:xfrm>
          <a:off x="0" y="0"/>
          <a:ext cx="0" cy="0"/>
          <a:chOff x="0" y="0"/>
          <a:chExt cx="0" cy="0"/>
        </a:xfrm>
      </p:grpSpPr>
      <p:sp>
        <p:nvSpPr>
          <p:cNvPr id="43" name="Google Shape;43;p2"/>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Reminders</a:t>
            </a:r>
            <a:endParaRPr/>
          </a:p>
        </p:txBody>
      </p:sp>
      <p:sp>
        <p:nvSpPr>
          <p:cNvPr id="44" name="Google Shape;44;p2"/>
          <p:cNvSpPr txBox="1"/>
          <p:nvPr>
            <p:ph idx="1" type="body"/>
          </p:nvPr>
        </p:nvSpPr>
        <p:spPr>
          <a:xfrm>
            <a:off x="214789" y="1483042"/>
            <a:ext cx="11758931" cy="4984787"/>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lt1"/>
              </a:buClr>
              <a:buSzPct val="100000"/>
              <a:buChar char="•"/>
            </a:pPr>
            <a:r>
              <a:rPr lang="en-US"/>
              <a:t>The slides for this presentation will be emailed out to all participants.</a:t>
            </a:r>
            <a:endParaRPr/>
          </a:p>
          <a:p>
            <a:pPr indent="-40639" lvl="0" marL="228600" rtl="0" algn="l">
              <a:lnSpc>
                <a:spcPct val="90000"/>
              </a:lnSpc>
              <a:spcBef>
                <a:spcPts val="1000"/>
              </a:spcBef>
              <a:spcAft>
                <a:spcPts val="0"/>
              </a:spcAft>
              <a:buClr>
                <a:schemeClr val="lt1"/>
              </a:buClr>
              <a:buSzPct val="100000"/>
              <a:buNone/>
            </a:pPr>
            <a:r>
              <a:t/>
            </a:r>
            <a:endParaRPr/>
          </a:p>
          <a:p>
            <a:pPr indent="-228600" lvl="0" marL="228600" rtl="0" algn="l">
              <a:lnSpc>
                <a:spcPct val="90000"/>
              </a:lnSpc>
              <a:spcBef>
                <a:spcPts val="1000"/>
              </a:spcBef>
              <a:spcAft>
                <a:spcPts val="0"/>
              </a:spcAft>
              <a:buClr>
                <a:schemeClr val="lt1"/>
              </a:buClr>
              <a:buSzPct val="100000"/>
              <a:buChar char="•"/>
            </a:pPr>
            <a:r>
              <a:rPr lang="en-US"/>
              <a:t>This webinar will be recorded and available on </a:t>
            </a:r>
            <a:r>
              <a:rPr lang="en-US" sz="3200"/>
              <a:t>the </a:t>
            </a:r>
            <a:r>
              <a:rPr lang="en-US" sz="3200" u="sng">
                <a:solidFill>
                  <a:schemeClr val="accent4"/>
                </a:solidFill>
                <a:hlinkClick r:id="rId3">
                  <a:extLst>
                    <a:ext uri="{A12FA001-AC4F-418D-AE19-62706E023703}">
                      <ahyp:hlinkClr val="tx"/>
                    </a:ext>
                  </a:extLst>
                </a:hlinkClick>
              </a:rPr>
              <a:t>CalTAN website</a:t>
            </a:r>
            <a:endParaRPr>
              <a:solidFill>
                <a:schemeClr val="accent4"/>
              </a:solidFill>
            </a:endParaRPr>
          </a:p>
          <a:p>
            <a:pPr indent="-40639" lvl="0" marL="228600" rtl="0" algn="l">
              <a:lnSpc>
                <a:spcPct val="90000"/>
              </a:lnSpc>
              <a:spcBef>
                <a:spcPts val="1000"/>
              </a:spcBef>
              <a:spcAft>
                <a:spcPts val="0"/>
              </a:spcAft>
              <a:buClr>
                <a:schemeClr val="lt1"/>
              </a:buClr>
              <a:buSzPct val="100000"/>
              <a:buNone/>
            </a:pPr>
            <a:r>
              <a:t/>
            </a:r>
            <a:endParaRPr>
              <a:solidFill>
                <a:schemeClr val="accent4"/>
              </a:solidFill>
            </a:endParaRPr>
          </a:p>
          <a:p>
            <a:pPr indent="-228600" lvl="0" marL="228600" rtl="0" algn="l">
              <a:lnSpc>
                <a:spcPct val="90000"/>
              </a:lnSpc>
              <a:spcBef>
                <a:spcPts val="1000"/>
              </a:spcBef>
              <a:spcAft>
                <a:spcPts val="0"/>
              </a:spcAft>
              <a:buClr>
                <a:schemeClr val="lt1"/>
              </a:buClr>
              <a:buSzPct val="100000"/>
              <a:buChar char="•"/>
            </a:pPr>
            <a:r>
              <a:rPr lang="en-US"/>
              <a:t>Please enter your questions in the Q and A. Frequently Asked Questions (FAQ) for this webinar will be available on the </a:t>
            </a:r>
            <a:r>
              <a:rPr lang="en-US" u="sng">
                <a:solidFill>
                  <a:srgbClr val="FFC000"/>
                </a:solidFill>
                <a:hlinkClick r:id="rId4">
                  <a:extLst>
                    <a:ext uri="{A12FA001-AC4F-418D-AE19-62706E023703}">
                      <ahyp:hlinkClr val="tx"/>
                    </a:ext>
                  </a:extLst>
                </a:hlinkClick>
              </a:rPr>
              <a:t>CalTAN Monitoring  website</a:t>
            </a:r>
            <a:endParaRPr>
              <a:solidFill>
                <a:srgbClr val="FFC000"/>
              </a:solidFill>
            </a:endParaRPr>
          </a:p>
          <a:p>
            <a:pPr indent="-40639" lvl="0" marL="228600" rtl="0" algn="l">
              <a:lnSpc>
                <a:spcPct val="90000"/>
              </a:lnSpc>
              <a:spcBef>
                <a:spcPts val="1000"/>
              </a:spcBef>
              <a:spcAft>
                <a:spcPts val="0"/>
              </a:spcAft>
              <a:buClr>
                <a:schemeClr val="lt1"/>
              </a:buClr>
              <a:buSzPct val="100000"/>
              <a:buNone/>
            </a:pPr>
            <a:r>
              <a:t/>
            </a:r>
            <a:endParaRPr/>
          </a:p>
          <a:p>
            <a:pPr indent="-228600" lvl="0" marL="228600" rtl="0" algn="l">
              <a:lnSpc>
                <a:spcPct val="90000"/>
              </a:lnSpc>
              <a:spcBef>
                <a:spcPts val="1000"/>
              </a:spcBef>
              <a:spcAft>
                <a:spcPts val="0"/>
              </a:spcAft>
              <a:buClr>
                <a:schemeClr val="lt1"/>
              </a:buClr>
              <a:buSzPct val="100000"/>
              <a:buChar char="•"/>
            </a:pPr>
            <a:r>
              <a:rPr lang="en-US"/>
              <a:t>All participants are muted, and we cannot unmute you.</a:t>
            </a:r>
            <a:endParaRPr/>
          </a:p>
          <a:p>
            <a:pPr indent="0" lvl="0" marL="0" rtl="0" algn="l">
              <a:lnSpc>
                <a:spcPct val="90000"/>
              </a:lnSpc>
              <a:spcBef>
                <a:spcPts val="1000"/>
              </a:spcBef>
              <a:spcAft>
                <a:spcPts val="0"/>
              </a:spcAft>
              <a:buClr>
                <a:schemeClr val="lt1"/>
              </a:buClr>
              <a:buSzPct val="100000"/>
              <a:buNone/>
            </a:pPr>
            <a:r>
              <a:t/>
            </a:r>
            <a:endParaRPr/>
          </a:p>
          <a:p>
            <a:pPr indent="0" lvl="0" marL="0" rtl="0" algn="l">
              <a:lnSpc>
                <a:spcPct val="90000"/>
              </a:lnSpc>
              <a:spcBef>
                <a:spcPts val="1000"/>
              </a:spcBef>
              <a:spcAft>
                <a:spcPts val="0"/>
              </a:spcAft>
              <a:buClr>
                <a:schemeClr val="lt1"/>
              </a:buClr>
              <a:buSzPct val="1000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0"/>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IDC- Data Tools Dashboard</a:t>
            </a:r>
            <a:endParaRPr/>
          </a:p>
        </p:txBody>
      </p:sp>
      <p:sp>
        <p:nvSpPr>
          <p:cNvPr id="229" name="Google Shape;229;p20"/>
          <p:cNvSpPr txBox="1"/>
          <p:nvPr/>
        </p:nvSpPr>
        <p:spPr>
          <a:xfrm>
            <a:off x="459827" y="1629103"/>
            <a:ext cx="11474860" cy="504753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Arial"/>
                <a:ea typeface="Arial"/>
                <a:cs typeface="Arial"/>
                <a:sym typeface="Arial"/>
              </a:rPr>
              <a:t>The Data Tools Dashboard page has three sections:</a:t>
            </a:r>
            <a:endParaRPr/>
          </a:p>
          <a:p>
            <a:pPr indent="0" lvl="0" marL="0" marR="0" rtl="0" algn="l">
              <a:spcBef>
                <a:spcPts val="0"/>
              </a:spcBef>
              <a:spcAft>
                <a:spcPts val="0"/>
              </a:spcAft>
              <a:buNone/>
            </a:pPr>
            <a:r>
              <a:t/>
            </a:r>
            <a:endParaRPr sz="2400">
              <a:solidFill>
                <a:schemeClr val="lt1"/>
              </a:solidFill>
              <a:latin typeface="Arial"/>
              <a:ea typeface="Arial"/>
              <a:cs typeface="Arial"/>
              <a:sym typeface="Arial"/>
            </a:endParaRPr>
          </a:p>
          <a:p>
            <a:pPr indent="-457200" lvl="0" marL="457200" marR="0" rtl="0" algn="l">
              <a:spcBef>
                <a:spcPts val="0"/>
              </a:spcBef>
              <a:spcAft>
                <a:spcPts val="0"/>
              </a:spcAft>
              <a:buClr>
                <a:schemeClr val="lt1"/>
              </a:buClr>
              <a:buSzPts val="2000"/>
              <a:buFont typeface="Arial"/>
              <a:buAutoNum type="arabicPeriod"/>
            </a:pPr>
            <a:r>
              <a:rPr lang="en-US" sz="2000">
                <a:solidFill>
                  <a:schemeClr val="lt1"/>
                </a:solidFill>
                <a:latin typeface="Arial"/>
                <a:ea typeface="Arial"/>
                <a:cs typeface="Arial"/>
                <a:sym typeface="Arial"/>
              </a:rPr>
              <a:t>State Performance Plan Indicators (SPPIs)</a:t>
            </a:r>
            <a:endParaRPr/>
          </a:p>
          <a:p>
            <a:pPr indent="-457200" lvl="2" marL="1371600" marR="0" rtl="0" algn="l">
              <a:spcBef>
                <a:spcPts val="0"/>
              </a:spcBef>
              <a:spcAft>
                <a:spcPts val="0"/>
              </a:spcAft>
              <a:buClr>
                <a:schemeClr val="lt1"/>
              </a:buClr>
              <a:buSzPts val="2000"/>
              <a:buFont typeface="Noto Sans Symbols"/>
              <a:buChar char="▪"/>
            </a:pPr>
            <a:r>
              <a:rPr b="0" i="0" lang="en-US" sz="2000" u="none" cap="none" strike="noStrike">
                <a:solidFill>
                  <a:schemeClr val="lt1"/>
                </a:solidFill>
                <a:latin typeface="Arial"/>
                <a:ea typeface="Arial"/>
                <a:cs typeface="Arial"/>
                <a:sym typeface="Arial"/>
              </a:rPr>
              <a:t>Historical, public data for 14 Indicators</a:t>
            </a:r>
            <a:endParaRPr/>
          </a:p>
          <a:p>
            <a:pPr indent="-457200" lvl="4" marL="2286000" marR="0" rtl="0" algn="l">
              <a:spcBef>
                <a:spcPts val="0"/>
              </a:spcBef>
              <a:spcAft>
                <a:spcPts val="0"/>
              </a:spcAft>
              <a:buClr>
                <a:schemeClr val="lt1"/>
              </a:buClr>
              <a:buSzPts val="1800"/>
              <a:buFont typeface="Courier New"/>
              <a:buChar char="o"/>
            </a:pPr>
            <a:r>
              <a:rPr b="0" i="1" lang="en-US" sz="1800" u="none" cap="none" strike="noStrike">
                <a:solidFill>
                  <a:schemeClr val="lt1"/>
                </a:solidFill>
                <a:latin typeface="Arial"/>
                <a:ea typeface="Arial"/>
                <a:cs typeface="Arial"/>
                <a:sym typeface="Arial"/>
              </a:rPr>
              <a:t>Smaller LEAs may notice they have many gray (-) N/A symbols. N/A means the calculation was not completed or is not released publicly because the group size is too small. </a:t>
            </a:r>
            <a:endParaRPr/>
          </a:p>
          <a:p>
            <a:pPr indent="-457200" lvl="2" marL="1371600" marR="0" rtl="0" algn="l">
              <a:spcBef>
                <a:spcPts val="0"/>
              </a:spcBef>
              <a:spcAft>
                <a:spcPts val="0"/>
              </a:spcAft>
              <a:buClr>
                <a:srgbClr val="00B0F0"/>
              </a:buClr>
              <a:buSzPts val="2000"/>
              <a:buFont typeface="Noto Sans Symbols"/>
              <a:buChar char="▪"/>
            </a:pPr>
            <a:r>
              <a:rPr b="0" i="0" lang="en-US" sz="2000" u="sng" cap="none" strike="noStrike">
                <a:solidFill>
                  <a:srgbClr val="00B0F0"/>
                </a:solidFill>
                <a:latin typeface="Arial"/>
                <a:ea typeface="Arial"/>
                <a:cs typeface="Arial"/>
                <a:sym typeface="Arial"/>
                <a:hlinkClick r:id="rId3">
                  <a:extLst>
                    <a:ext uri="{A12FA001-AC4F-418D-AE19-62706E023703}">
                      <ahyp:hlinkClr val="tx"/>
                    </a:ext>
                  </a:extLst>
                </a:hlinkClick>
              </a:rPr>
              <a:t>Optional Tool: Historical Data Protocol</a:t>
            </a:r>
            <a:endParaRPr b="0" i="0" sz="2000" u="none" cap="none" strike="noStrike">
              <a:solidFill>
                <a:srgbClr val="00B0F0"/>
              </a:solidFill>
              <a:latin typeface="Arial"/>
              <a:ea typeface="Arial"/>
              <a:cs typeface="Arial"/>
              <a:sym typeface="Arial"/>
            </a:endParaRPr>
          </a:p>
          <a:p>
            <a:pPr indent="0" lvl="2" marL="914400" marR="0" rtl="0" algn="l">
              <a:spcBef>
                <a:spcPts val="0"/>
              </a:spcBef>
              <a:spcAft>
                <a:spcPts val="0"/>
              </a:spcAft>
              <a:buNone/>
            </a:pPr>
            <a:r>
              <a:t/>
            </a:r>
            <a:endParaRPr b="0" i="0" sz="2000" u="none" cap="none" strike="noStrike">
              <a:solidFill>
                <a:srgbClr val="00B0F0"/>
              </a:solidFill>
              <a:latin typeface="Arial"/>
              <a:ea typeface="Arial"/>
              <a:cs typeface="Arial"/>
              <a:sym typeface="Arial"/>
            </a:endParaRPr>
          </a:p>
          <a:p>
            <a:pPr indent="-457200" lvl="0" marL="457200" marR="0" rtl="0" algn="l">
              <a:spcBef>
                <a:spcPts val="0"/>
              </a:spcBef>
              <a:spcAft>
                <a:spcPts val="0"/>
              </a:spcAft>
              <a:buClr>
                <a:schemeClr val="lt1"/>
              </a:buClr>
              <a:buSzPts val="2000"/>
              <a:buFont typeface="Arial"/>
              <a:buAutoNum type="arabicPeriod"/>
            </a:pPr>
            <a:r>
              <a:rPr lang="en-US" sz="2000">
                <a:solidFill>
                  <a:schemeClr val="lt1"/>
                </a:solidFill>
                <a:latin typeface="Arial"/>
                <a:ea typeface="Arial"/>
                <a:cs typeface="Arial"/>
                <a:sym typeface="Arial"/>
              </a:rPr>
              <a:t>Annual Performance Reports (APRs)</a:t>
            </a:r>
            <a:endParaRPr sz="1800">
              <a:solidFill>
                <a:schemeClr val="lt1"/>
              </a:solidFill>
              <a:latin typeface="Arial"/>
              <a:ea typeface="Arial"/>
              <a:cs typeface="Arial"/>
              <a:sym typeface="Arial"/>
            </a:endParaRPr>
          </a:p>
          <a:p>
            <a:pPr indent="-330200" lvl="0" marL="457200" marR="0" rtl="0" algn="l">
              <a:spcBef>
                <a:spcPts val="0"/>
              </a:spcBef>
              <a:spcAft>
                <a:spcPts val="0"/>
              </a:spcAft>
              <a:buClr>
                <a:schemeClr val="dk1"/>
              </a:buClr>
              <a:buSzPts val="2000"/>
              <a:buFont typeface="Arial"/>
              <a:buNone/>
            </a:pPr>
            <a:r>
              <a:t/>
            </a:r>
            <a:endParaRPr sz="2000">
              <a:solidFill>
                <a:schemeClr val="lt1"/>
              </a:solidFill>
              <a:latin typeface="Arial"/>
              <a:ea typeface="Arial"/>
              <a:cs typeface="Arial"/>
              <a:sym typeface="Arial"/>
            </a:endParaRPr>
          </a:p>
          <a:p>
            <a:pPr indent="-457200" lvl="0" marL="457200" marR="0" rtl="0" algn="l">
              <a:spcBef>
                <a:spcPts val="0"/>
              </a:spcBef>
              <a:spcAft>
                <a:spcPts val="0"/>
              </a:spcAft>
              <a:buClr>
                <a:schemeClr val="lt1"/>
              </a:buClr>
              <a:buSzPts val="2000"/>
              <a:buFont typeface="Arial"/>
              <a:buAutoNum type="arabicPeriod"/>
            </a:pPr>
            <a:r>
              <a:rPr lang="en-US" sz="2000">
                <a:solidFill>
                  <a:schemeClr val="lt1"/>
                </a:solidFill>
                <a:latin typeface="Arial"/>
                <a:ea typeface="Arial"/>
                <a:cs typeface="Arial"/>
                <a:sym typeface="Arial"/>
              </a:rPr>
              <a:t>LEA Data Drilldown</a:t>
            </a:r>
            <a:endParaRPr sz="1800">
              <a:solidFill>
                <a:schemeClr val="lt1"/>
              </a:solidFill>
              <a:latin typeface="Arial"/>
              <a:ea typeface="Arial"/>
              <a:cs typeface="Arial"/>
              <a:sym typeface="Arial"/>
            </a:endParaRPr>
          </a:p>
          <a:p>
            <a:pPr indent="-457200" lvl="2" marL="1371600" marR="0" rtl="0" algn="l">
              <a:spcBef>
                <a:spcPts val="0"/>
              </a:spcBef>
              <a:spcAft>
                <a:spcPts val="0"/>
              </a:spcAft>
              <a:buClr>
                <a:schemeClr val="lt1"/>
              </a:buClr>
              <a:buSzPts val="2000"/>
              <a:buFont typeface="Noto Sans Symbols"/>
              <a:buChar char="▪"/>
            </a:pPr>
            <a:r>
              <a:rPr b="0" i="0" lang="en-US" sz="2000" u="none" cap="none" strike="noStrike">
                <a:solidFill>
                  <a:schemeClr val="lt1"/>
                </a:solidFill>
                <a:latin typeface="Arial"/>
                <a:ea typeface="Arial"/>
                <a:cs typeface="Arial"/>
                <a:sym typeface="Arial"/>
              </a:rPr>
              <a:t>Current Data, private to LEA only</a:t>
            </a:r>
            <a:endParaRPr/>
          </a:p>
          <a:p>
            <a:pPr indent="-457200" lvl="2" marL="1371600" marR="0" rtl="0" algn="l">
              <a:spcBef>
                <a:spcPts val="0"/>
              </a:spcBef>
              <a:spcAft>
                <a:spcPts val="0"/>
              </a:spcAft>
              <a:buClr>
                <a:schemeClr val="lt1"/>
              </a:buClr>
              <a:buSzPts val="2000"/>
              <a:buFont typeface="Noto Sans Symbols"/>
              <a:buChar char="▪"/>
            </a:pPr>
            <a:r>
              <a:rPr b="0" i="0" lang="en-US" sz="2000" u="none" cap="none" strike="noStrike">
                <a:solidFill>
                  <a:schemeClr val="lt1"/>
                </a:solidFill>
                <a:latin typeface="Arial"/>
                <a:ea typeface="Arial"/>
                <a:cs typeface="Arial"/>
                <a:sym typeface="Arial"/>
              </a:rPr>
              <a:t>Where you will upload your 9 CALPADs Reports</a:t>
            </a:r>
            <a:endParaRPr/>
          </a:p>
          <a:p>
            <a:pPr indent="0" lvl="2" marL="914400" marR="0" rtl="0" algn="l">
              <a:spcBef>
                <a:spcPts val="0"/>
              </a:spcBef>
              <a:spcAft>
                <a:spcPts val="0"/>
              </a:spcAft>
              <a:buNone/>
            </a:pPr>
            <a:r>
              <a:t/>
            </a:r>
            <a:endParaRPr b="0" i="0" sz="2000" u="none" cap="none" strike="noStrike">
              <a:solidFill>
                <a:srgbClr val="00B0F0"/>
              </a:solidFill>
              <a:latin typeface="Arial"/>
              <a:ea typeface="Arial"/>
              <a:cs typeface="Arial"/>
              <a:sym typeface="Arial"/>
            </a:endParaRPr>
          </a:p>
          <a:p>
            <a:pPr indent="0" lvl="0" marL="0" marR="0" rtl="0" algn="l">
              <a:spcBef>
                <a:spcPts val="0"/>
              </a:spcBef>
              <a:spcAft>
                <a:spcPts val="0"/>
              </a:spcAft>
              <a:buNone/>
            </a:pPr>
            <a:r>
              <a:t/>
            </a:r>
            <a:endParaRPr sz="2000">
              <a:solidFill>
                <a:schemeClr val="lt1"/>
              </a:solidFill>
              <a:latin typeface="Arial"/>
              <a:ea typeface="Arial"/>
              <a:cs typeface="Arial"/>
              <a:sym typeface="Arial"/>
            </a:endParaRPr>
          </a:p>
        </p:txBody>
      </p:sp>
      <p:pic>
        <p:nvPicPr>
          <p:cNvPr descr="A white background with black text&#10;&#10;Description automatically generated" id="230" name="Google Shape;230;p20"/>
          <p:cNvPicPr preferRelativeResize="0"/>
          <p:nvPr/>
        </p:nvPicPr>
        <p:blipFill rotWithShape="1">
          <a:blip r:embed="rId4">
            <a:alphaModFix/>
          </a:blip>
          <a:srcRect b="1537" l="8613" r="7590" t="0"/>
          <a:stretch/>
        </p:blipFill>
        <p:spPr>
          <a:xfrm>
            <a:off x="6408698" y="2320500"/>
            <a:ext cx="5331670" cy="59084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1"/>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LEA Data Drilldown Center</a:t>
            </a:r>
            <a:endParaRPr/>
          </a:p>
        </p:txBody>
      </p:sp>
      <p:pic>
        <p:nvPicPr>
          <p:cNvPr descr="A close-up of a computer screen&#10;&#10;Description automatically generated" id="237" name="Google Shape;237;p21"/>
          <p:cNvPicPr preferRelativeResize="0"/>
          <p:nvPr/>
        </p:nvPicPr>
        <p:blipFill rotWithShape="1">
          <a:blip r:embed="rId3">
            <a:alphaModFix/>
          </a:blip>
          <a:srcRect b="0" l="0" r="0" t="0"/>
          <a:stretch/>
        </p:blipFill>
        <p:spPr>
          <a:xfrm>
            <a:off x="1572747" y="1928913"/>
            <a:ext cx="8822474" cy="2994334"/>
          </a:xfrm>
          <a:prstGeom prst="rect">
            <a:avLst/>
          </a:prstGeom>
          <a:noFill/>
          <a:ln>
            <a:noFill/>
          </a:ln>
        </p:spPr>
      </p:pic>
      <p:sp>
        <p:nvSpPr>
          <p:cNvPr id="238" name="Google Shape;238;p21"/>
          <p:cNvSpPr txBox="1"/>
          <p:nvPr/>
        </p:nvSpPr>
        <p:spPr>
          <a:xfrm>
            <a:off x="454380" y="5240752"/>
            <a:ext cx="11530616" cy="978729"/>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lang="en-US" sz="3200">
                <a:solidFill>
                  <a:srgbClr val="FFFFFF"/>
                </a:solidFill>
                <a:latin typeface="Arial"/>
                <a:ea typeface="Arial"/>
                <a:cs typeface="Arial"/>
                <a:sym typeface="Arial"/>
              </a:rPr>
              <a:t>Step-by-Step Guide on </a:t>
            </a:r>
            <a:r>
              <a:rPr lang="en-US" sz="3200" u="sng">
                <a:solidFill>
                  <a:schemeClr val="accent5"/>
                </a:solidFill>
                <a:latin typeface="Arial"/>
                <a:ea typeface="Arial"/>
                <a:cs typeface="Arial"/>
                <a:sym typeface="Arial"/>
                <a:hlinkClick r:id="rId4">
                  <a:extLst>
                    <a:ext uri="{A12FA001-AC4F-418D-AE19-62706E023703}">
                      <ahyp:hlinkClr val="tx"/>
                    </a:ext>
                  </a:extLst>
                </a:hlinkClick>
              </a:rPr>
              <a:t>How to Access the Data Drill Down Center</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2"/>
          <p:cNvSpPr txBox="1"/>
          <p:nvPr>
            <p:ph type="title"/>
          </p:nvPr>
        </p:nvSpPr>
        <p:spPr>
          <a:xfrm>
            <a:off x="152400" y="138750"/>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CALPADs Reports Upload</a:t>
            </a:r>
            <a:endParaRPr/>
          </a:p>
        </p:txBody>
      </p:sp>
      <p:pic>
        <p:nvPicPr>
          <p:cNvPr descr="A white rectangular object with black text&#10;&#10;Description automatically generated" id="244" name="Google Shape;244;p22"/>
          <p:cNvPicPr preferRelativeResize="0"/>
          <p:nvPr/>
        </p:nvPicPr>
        <p:blipFill rotWithShape="1">
          <a:blip r:embed="rId3">
            <a:alphaModFix/>
          </a:blip>
          <a:srcRect b="0" l="0" r="0" t="0"/>
          <a:stretch/>
        </p:blipFill>
        <p:spPr>
          <a:xfrm>
            <a:off x="2261723" y="2905124"/>
            <a:ext cx="7705725" cy="1047750"/>
          </a:xfrm>
          <a:prstGeom prst="rect">
            <a:avLst/>
          </a:prstGeom>
          <a:noFill/>
          <a:ln>
            <a:noFill/>
          </a:ln>
        </p:spPr>
      </p:pic>
      <p:sp>
        <p:nvSpPr>
          <p:cNvPr id="245" name="Google Shape;245;p22"/>
          <p:cNvSpPr txBox="1"/>
          <p:nvPr/>
        </p:nvSpPr>
        <p:spPr>
          <a:xfrm>
            <a:off x="288073" y="1468243"/>
            <a:ext cx="11653025" cy="516962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lang="en-US" sz="3000">
                <a:solidFill>
                  <a:srgbClr val="FFFFFF"/>
                </a:solidFill>
                <a:latin typeface="Arial"/>
                <a:ea typeface="Arial"/>
                <a:cs typeface="Arial"/>
                <a:sym typeface="Arial"/>
              </a:rPr>
              <a:t>Please use this guide: </a:t>
            </a:r>
            <a:r>
              <a:rPr lang="en-US" sz="3000" u="sng">
                <a:solidFill>
                  <a:srgbClr val="00B0F0"/>
                </a:solidFill>
                <a:latin typeface="Arial"/>
                <a:ea typeface="Arial"/>
                <a:cs typeface="Arial"/>
                <a:sym typeface="Arial"/>
                <a:hlinkClick r:id="rId4">
                  <a:extLst>
                    <a:ext uri="{A12FA001-AC4F-418D-AE19-62706E023703}">
                      <ahyp:hlinkClr val="tx"/>
                    </a:ext>
                  </a:extLst>
                </a:hlinkClick>
              </a:rPr>
              <a:t>How to Upload CALPADs Reports to the SIL IDC- Data Drilldown Center</a:t>
            </a:r>
            <a:r>
              <a:rPr lang="en-US" sz="3000">
                <a:solidFill>
                  <a:srgbClr val="00B0F0"/>
                </a:solidFill>
                <a:latin typeface="Arial"/>
                <a:ea typeface="Arial"/>
                <a:cs typeface="Arial"/>
                <a:sym typeface="Arial"/>
              </a:rPr>
              <a:t>.</a:t>
            </a:r>
            <a:endParaRPr sz="3000">
              <a:solidFill>
                <a:schemeClr val="dk1"/>
              </a:solidFill>
              <a:latin typeface="Arial"/>
              <a:ea typeface="Arial"/>
              <a:cs typeface="Arial"/>
              <a:sym typeface="Arial"/>
            </a:endParaRPr>
          </a:p>
          <a:p>
            <a:pPr indent="0" lvl="0" marL="0" marR="0" rtl="0" algn="l">
              <a:lnSpc>
                <a:spcPct val="90000"/>
              </a:lnSpc>
              <a:spcBef>
                <a:spcPts val="1000"/>
              </a:spcBef>
              <a:spcAft>
                <a:spcPts val="0"/>
              </a:spcAft>
              <a:buNone/>
            </a:pPr>
            <a:r>
              <a:rPr lang="en-US" sz="2600">
                <a:solidFill>
                  <a:srgbClr val="FFFFFF"/>
                </a:solidFill>
                <a:latin typeface="Arial"/>
                <a:ea typeface="Arial"/>
                <a:cs typeface="Arial"/>
                <a:sym typeface="Arial"/>
              </a:rPr>
              <a:t>This chart displays the 9 CALPADs reports you will need to upload to the IDC.</a:t>
            </a:r>
            <a:endParaRPr sz="2600">
              <a:solidFill>
                <a:schemeClr val="dk1"/>
              </a:solidFill>
              <a:latin typeface="Arial"/>
              <a:ea typeface="Arial"/>
              <a:cs typeface="Arial"/>
              <a:sym typeface="Arial"/>
            </a:endParaRPr>
          </a:p>
          <a:p>
            <a:pPr indent="0" lvl="0" marL="0" marR="0" rtl="0" algn="l">
              <a:lnSpc>
                <a:spcPct val="90000"/>
              </a:lnSpc>
              <a:spcBef>
                <a:spcPts val="1000"/>
              </a:spcBef>
              <a:spcAft>
                <a:spcPts val="0"/>
              </a:spcAft>
              <a:buNone/>
            </a:pPr>
            <a:r>
              <a:t/>
            </a:r>
            <a:endParaRPr sz="2600">
              <a:solidFill>
                <a:srgbClr val="FFFFFF"/>
              </a:solidFill>
              <a:latin typeface="Arial"/>
              <a:ea typeface="Arial"/>
              <a:cs typeface="Arial"/>
              <a:sym typeface="Arial"/>
            </a:endParaRPr>
          </a:p>
          <a:p>
            <a:pPr indent="0" lvl="0" marL="0" marR="0" rtl="0" algn="l">
              <a:lnSpc>
                <a:spcPct val="90000"/>
              </a:lnSpc>
              <a:spcBef>
                <a:spcPts val="1000"/>
              </a:spcBef>
              <a:spcAft>
                <a:spcPts val="0"/>
              </a:spcAft>
              <a:buNone/>
            </a:pPr>
            <a:r>
              <a:t/>
            </a:r>
            <a:endParaRPr sz="2600">
              <a:solidFill>
                <a:schemeClr val="dk1"/>
              </a:solidFill>
              <a:latin typeface="Arial"/>
              <a:ea typeface="Arial"/>
              <a:cs typeface="Arial"/>
              <a:sym typeface="Arial"/>
            </a:endParaRPr>
          </a:p>
          <a:p>
            <a:pPr indent="0" lvl="0" marL="0" marR="0" rtl="0" algn="l">
              <a:lnSpc>
                <a:spcPct val="90000"/>
              </a:lnSpc>
              <a:spcBef>
                <a:spcPts val="1000"/>
              </a:spcBef>
              <a:spcAft>
                <a:spcPts val="0"/>
              </a:spcAft>
              <a:buNone/>
            </a:pPr>
            <a:r>
              <a:t/>
            </a:r>
            <a:endParaRPr sz="2600">
              <a:solidFill>
                <a:srgbClr val="000000"/>
              </a:solidFill>
              <a:latin typeface="Arial"/>
              <a:ea typeface="Arial"/>
              <a:cs typeface="Arial"/>
              <a:sym typeface="Arial"/>
            </a:endParaRPr>
          </a:p>
          <a:p>
            <a:pPr indent="-342900" lvl="1" marL="800100" marR="0" rtl="0" algn="l">
              <a:lnSpc>
                <a:spcPct val="90000"/>
              </a:lnSpc>
              <a:spcBef>
                <a:spcPts val="100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Work with your CALPADS administrator to locate and download these files </a:t>
            </a:r>
            <a:endParaRPr/>
          </a:p>
          <a:p>
            <a:pPr indent="-342900" lvl="1" marL="800100" marR="0" rtl="0" algn="l">
              <a:lnSpc>
                <a:spcPct val="90000"/>
              </a:lnSpc>
              <a:spcBef>
                <a:spcPts val="100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The file specifications can be found on the </a:t>
            </a:r>
            <a:r>
              <a:rPr b="0" i="0" lang="en-US" sz="2400" u="sng" cap="none" strike="noStrike">
                <a:solidFill>
                  <a:schemeClr val="accent5"/>
                </a:solidFill>
                <a:latin typeface="Arial"/>
                <a:ea typeface="Arial"/>
                <a:cs typeface="Arial"/>
                <a:sym typeface="Arial"/>
                <a:hlinkClick r:id="rId5">
                  <a:extLst>
                    <a:ext uri="{A12FA001-AC4F-418D-AE19-62706E023703}">
                      <ahyp:hlinkClr val="tx"/>
                    </a:ext>
                  </a:extLst>
                </a:hlinkClick>
              </a:rPr>
              <a:t>CALPADS System Documentation page</a:t>
            </a:r>
            <a:r>
              <a:rPr b="0" i="0" lang="en-US" sz="2400" u="none" cap="none" strike="noStrike">
                <a:solidFill>
                  <a:srgbClr val="FFFFFF"/>
                </a:solidFill>
                <a:latin typeface="Arial"/>
                <a:ea typeface="Arial"/>
                <a:cs typeface="Arial"/>
                <a:sym typeface="Arial"/>
              </a:rPr>
              <a:t> and instructions for the CALPADS extract process can be found on the </a:t>
            </a:r>
            <a:r>
              <a:rPr b="0" i="0" lang="en-US" sz="2400" u="sng" cap="none" strike="noStrike">
                <a:solidFill>
                  <a:schemeClr val="accent5"/>
                </a:solidFill>
                <a:latin typeface="Arial"/>
                <a:ea typeface="Arial"/>
                <a:cs typeface="Arial"/>
                <a:sym typeface="Arial"/>
                <a:hlinkClick r:id="rId6">
                  <a:extLst>
                    <a:ext uri="{A12FA001-AC4F-418D-AE19-62706E023703}">
                      <ahyp:hlinkClr val="tx"/>
                    </a:ext>
                  </a:extLst>
                </a:hlinkClick>
              </a:rPr>
              <a:t>CAPADS User Manual site</a:t>
            </a:r>
            <a:r>
              <a:rPr b="0" i="0" lang="en-US" sz="2400" u="none" cap="none" strike="noStrike">
                <a:solidFill>
                  <a:schemeClr val="accent5"/>
                </a:solidFill>
                <a:latin typeface="Arial"/>
                <a:ea typeface="Arial"/>
                <a:cs typeface="Arial"/>
                <a:sym typeface="Arial"/>
              </a:rPr>
              <a:t> </a:t>
            </a:r>
            <a:endParaRPr/>
          </a:p>
          <a:p>
            <a:pPr indent="-342900" lvl="1" marL="800100" marR="0" rtl="0" algn="l">
              <a:lnSpc>
                <a:spcPct val="90000"/>
              </a:lnSpc>
              <a:spcBef>
                <a:spcPts val="100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For an expanded view of the chart above, please click </a:t>
            </a:r>
            <a:r>
              <a:rPr b="0" i="0" lang="en-US" sz="2400" u="sng" cap="none" strike="noStrike">
                <a:solidFill>
                  <a:schemeClr val="accent5"/>
                </a:solidFill>
                <a:latin typeface="Arial"/>
                <a:ea typeface="Arial"/>
                <a:cs typeface="Arial"/>
                <a:sym typeface="Arial"/>
                <a:hlinkClick r:id="rId7">
                  <a:extLst>
                    <a:ext uri="{A12FA001-AC4F-418D-AE19-62706E023703}">
                      <ahyp:hlinkClr val="tx"/>
                    </a:ext>
                  </a:extLst>
                </a:hlinkClick>
              </a:rPr>
              <a:t>here</a:t>
            </a:r>
            <a:endParaRPr b="0" i="0" sz="2400" u="none" cap="none" strike="noStrike">
              <a:solidFill>
                <a:schemeClr val="accent5"/>
              </a:solidFill>
              <a:latin typeface="Arial"/>
              <a:ea typeface="Arial"/>
              <a:cs typeface="Arial"/>
              <a:sym typeface="Arial"/>
            </a:endParaRPr>
          </a:p>
          <a:p>
            <a:pPr indent="-184150" lvl="1" marL="742950" marR="0" rtl="0" algn="l">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3"/>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Gathering Data- SIL LEA Snapshot Reports</a:t>
            </a:r>
            <a:endParaRPr/>
          </a:p>
        </p:txBody>
      </p:sp>
      <p:sp>
        <p:nvSpPr>
          <p:cNvPr id="251" name="Google Shape;251;p23"/>
          <p:cNvSpPr txBox="1"/>
          <p:nvPr>
            <p:ph idx="1" type="body"/>
          </p:nvPr>
        </p:nvSpPr>
        <p:spPr>
          <a:xfrm>
            <a:off x="152400" y="1638300"/>
            <a:ext cx="11887200" cy="5015901"/>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lt1"/>
              </a:buClr>
              <a:buSzPct val="100000"/>
              <a:buNone/>
            </a:pPr>
            <a:r>
              <a:rPr lang="en-US"/>
              <a:t>Disproportionality</a:t>
            </a:r>
            <a:endParaRPr/>
          </a:p>
          <a:p>
            <a:pPr indent="0" lvl="0" marL="0" rtl="0" algn="l">
              <a:lnSpc>
                <a:spcPct val="90000"/>
              </a:lnSpc>
              <a:spcBef>
                <a:spcPts val="1000"/>
              </a:spcBef>
              <a:spcAft>
                <a:spcPts val="0"/>
              </a:spcAft>
              <a:buClr>
                <a:schemeClr val="lt1"/>
              </a:buClr>
              <a:buSzPct val="100000"/>
              <a:buNone/>
            </a:pPr>
            <a:r>
              <a:rPr lang="en-US"/>
              <a:t>Least Restrictive Environment</a:t>
            </a:r>
            <a:endParaRPr/>
          </a:p>
          <a:p>
            <a:pPr indent="0" lvl="0" marL="0" rtl="0" algn="l">
              <a:lnSpc>
                <a:spcPct val="90000"/>
              </a:lnSpc>
              <a:spcBef>
                <a:spcPts val="1000"/>
              </a:spcBef>
              <a:spcAft>
                <a:spcPts val="0"/>
              </a:spcAft>
              <a:buClr>
                <a:schemeClr val="lt1"/>
              </a:buClr>
              <a:buSzPct val="100000"/>
              <a:buNone/>
            </a:pPr>
            <a:r>
              <a:rPr lang="en-US"/>
              <a:t>Discipline Rate</a:t>
            </a:r>
            <a:endParaRPr/>
          </a:p>
          <a:p>
            <a:pPr indent="0" lvl="0" marL="0" rtl="0" algn="l">
              <a:lnSpc>
                <a:spcPct val="90000"/>
              </a:lnSpc>
              <a:spcBef>
                <a:spcPts val="1000"/>
              </a:spcBef>
              <a:spcAft>
                <a:spcPts val="0"/>
              </a:spcAft>
              <a:buClr>
                <a:schemeClr val="lt1"/>
              </a:buClr>
              <a:buSzPct val="100000"/>
              <a:buNone/>
            </a:pPr>
            <a:r>
              <a:rPr lang="en-US"/>
              <a:t>Post-secondary Transition Goals</a:t>
            </a:r>
            <a:endParaRPr/>
          </a:p>
          <a:p>
            <a:pPr indent="0" lvl="0" marL="0" rtl="0" algn="l">
              <a:lnSpc>
                <a:spcPct val="90000"/>
              </a:lnSpc>
              <a:spcBef>
                <a:spcPts val="1000"/>
              </a:spcBef>
              <a:spcAft>
                <a:spcPts val="0"/>
              </a:spcAft>
              <a:buClr>
                <a:schemeClr val="lt1"/>
              </a:buClr>
              <a:buSzPct val="100000"/>
              <a:buNone/>
            </a:pPr>
            <a:r>
              <a:rPr lang="en-US"/>
              <a:t>Preschool Least Restrictive Environment</a:t>
            </a:r>
            <a:endParaRPr/>
          </a:p>
          <a:p>
            <a:pPr indent="0" lvl="0" marL="0" rtl="0" algn="l">
              <a:lnSpc>
                <a:spcPct val="90000"/>
              </a:lnSpc>
              <a:spcBef>
                <a:spcPts val="1000"/>
              </a:spcBef>
              <a:spcAft>
                <a:spcPts val="0"/>
              </a:spcAft>
              <a:buClr>
                <a:schemeClr val="lt1"/>
              </a:buClr>
              <a:buSzPct val="100000"/>
              <a:buNone/>
            </a:pPr>
            <a:r>
              <a:rPr lang="en-US"/>
              <a:t>Timely Eligibility Evaluation</a:t>
            </a:r>
            <a:endParaRPr/>
          </a:p>
          <a:p>
            <a:pPr indent="0" lvl="0" marL="0" rtl="0" algn="l">
              <a:lnSpc>
                <a:spcPct val="90000"/>
              </a:lnSpc>
              <a:spcBef>
                <a:spcPts val="1000"/>
              </a:spcBef>
              <a:spcAft>
                <a:spcPts val="0"/>
              </a:spcAft>
              <a:buClr>
                <a:schemeClr val="lt1"/>
              </a:buClr>
              <a:buSzPct val="100000"/>
              <a:buNone/>
            </a:pPr>
            <a:r>
              <a:rPr lang="en-US"/>
              <a:t>Parent Involvement</a:t>
            </a:r>
            <a:endParaRPr/>
          </a:p>
          <a:p>
            <a:pPr indent="0" lvl="0" marL="0" rtl="0" algn="l">
              <a:lnSpc>
                <a:spcPct val="90000"/>
              </a:lnSpc>
              <a:spcBef>
                <a:spcPts val="1000"/>
              </a:spcBef>
              <a:spcAft>
                <a:spcPts val="0"/>
              </a:spcAft>
              <a:buClr>
                <a:schemeClr val="lt1"/>
              </a:buClr>
              <a:buSzPct val="100000"/>
              <a:buNone/>
            </a:pPr>
            <a:r>
              <a:t/>
            </a:r>
            <a:endParaRPr>
              <a:solidFill>
                <a:srgbClr val="00B0F0"/>
              </a:solidFill>
            </a:endParaRPr>
          </a:p>
          <a:p>
            <a:pPr indent="0" lvl="0" marL="0" rtl="0" algn="l">
              <a:lnSpc>
                <a:spcPct val="90000"/>
              </a:lnSpc>
              <a:spcBef>
                <a:spcPts val="1000"/>
              </a:spcBef>
              <a:spcAft>
                <a:spcPts val="0"/>
              </a:spcAft>
              <a:buClr>
                <a:srgbClr val="00B0F0"/>
              </a:buClr>
              <a:buSzPct val="100000"/>
              <a:buNone/>
            </a:pPr>
            <a:r>
              <a:rPr lang="en-US">
                <a:solidFill>
                  <a:srgbClr val="00B0F0"/>
                </a:solidFill>
              </a:rPr>
              <a:t>SIL Data Drilldown Resources</a:t>
            </a:r>
            <a:endParaRPr/>
          </a:p>
          <a:p>
            <a:pPr indent="-457200" lvl="0" marL="457200" rtl="0" algn="l">
              <a:lnSpc>
                <a:spcPct val="90000"/>
              </a:lnSpc>
              <a:spcBef>
                <a:spcPts val="1000"/>
              </a:spcBef>
              <a:spcAft>
                <a:spcPts val="0"/>
              </a:spcAft>
              <a:buClr>
                <a:srgbClr val="00B0F0"/>
              </a:buClr>
              <a:buSzPct val="100000"/>
              <a:buChar char="•"/>
            </a:pPr>
            <a:r>
              <a:rPr lang="en-US" u="sng">
                <a:solidFill>
                  <a:srgbClr val="00B0F0"/>
                </a:solidFill>
                <a:hlinkClick r:id="rId3">
                  <a:extLst>
                    <a:ext uri="{A12FA001-AC4F-418D-AE19-62706E023703}">
                      <ahyp:hlinkClr val="tx"/>
                    </a:ext>
                  </a:extLst>
                </a:hlinkClick>
              </a:rPr>
              <a:t>How to Interpret the LEA Snapshot Reports</a:t>
            </a:r>
            <a:endParaRPr>
              <a:solidFill>
                <a:srgbClr val="00B0F0"/>
              </a:solidFill>
            </a:endParaRPr>
          </a:p>
          <a:p>
            <a:pPr indent="-457200" lvl="0" marL="457200" rtl="0" algn="l">
              <a:lnSpc>
                <a:spcPct val="90000"/>
              </a:lnSpc>
              <a:spcBef>
                <a:spcPts val="1000"/>
              </a:spcBef>
              <a:spcAft>
                <a:spcPts val="0"/>
              </a:spcAft>
              <a:buClr>
                <a:srgbClr val="00B0F0"/>
              </a:buClr>
              <a:buSzPct val="100000"/>
              <a:buChar char="•"/>
            </a:pPr>
            <a:r>
              <a:rPr lang="en-US" u="sng">
                <a:solidFill>
                  <a:srgbClr val="00B0F0"/>
                </a:solidFill>
                <a:hlinkClick r:id="rId4">
                  <a:extLst>
                    <a:ext uri="{A12FA001-AC4F-418D-AE19-62706E023703}">
                      <ahyp:hlinkClr val="tx"/>
                    </a:ext>
                  </a:extLst>
                </a:hlinkClick>
              </a:rPr>
              <a:t>LEA Snapshot Protocol</a:t>
            </a:r>
            <a:endParaRPr>
              <a:solidFill>
                <a:srgbClr val="00B0F0"/>
              </a:solidFill>
            </a:endParaRPr>
          </a:p>
          <a:p>
            <a:pPr indent="0" lvl="0" marL="0" rtl="0" algn="l">
              <a:lnSpc>
                <a:spcPct val="90000"/>
              </a:lnSpc>
              <a:spcBef>
                <a:spcPts val="1000"/>
              </a:spcBef>
              <a:spcAft>
                <a:spcPts val="0"/>
              </a:spcAft>
              <a:buClr>
                <a:schemeClr val="lt1"/>
              </a:buClr>
              <a:buSzPct val="100000"/>
              <a:buNone/>
            </a:pPr>
            <a:r>
              <a:t/>
            </a:r>
            <a:endParaRPr>
              <a:solidFill>
                <a:srgbClr val="00B0F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4"/>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Gathering Data- Local Data</a:t>
            </a:r>
            <a:endParaRPr/>
          </a:p>
        </p:txBody>
      </p:sp>
      <p:sp>
        <p:nvSpPr>
          <p:cNvPr id="257" name="Google Shape;257;p24"/>
          <p:cNvSpPr txBox="1"/>
          <p:nvPr>
            <p:ph idx="1" type="body"/>
          </p:nvPr>
        </p:nvSpPr>
        <p:spPr>
          <a:xfrm>
            <a:off x="152400" y="1638300"/>
            <a:ext cx="11887200" cy="5015901"/>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lt1"/>
              </a:buClr>
              <a:buSzPct val="100000"/>
              <a:buNone/>
            </a:pPr>
            <a:r>
              <a:rPr lang="en-US"/>
              <a:t>Parent Input Data</a:t>
            </a:r>
            <a:endParaRPr/>
          </a:p>
          <a:p>
            <a:pPr indent="0" lvl="0" marL="0" rtl="0" algn="l">
              <a:lnSpc>
                <a:spcPct val="90000"/>
              </a:lnSpc>
              <a:spcBef>
                <a:spcPts val="1000"/>
              </a:spcBef>
              <a:spcAft>
                <a:spcPts val="0"/>
              </a:spcAft>
              <a:buClr>
                <a:schemeClr val="lt1"/>
              </a:buClr>
              <a:buSzPct val="100000"/>
              <a:buNone/>
            </a:pPr>
            <a:r>
              <a:rPr lang="en-US"/>
              <a:t>PPPR Data </a:t>
            </a:r>
            <a:endParaRPr/>
          </a:p>
          <a:p>
            <a:pPr indent="0" lvl="0" marL="0" rtl="0" algn="l">
              <a:lnSpc>
                <a:spcPct val="90000"/>
              </a:lnSpc>
              <a:spcBef>
                <a:spcPts val="1000"/>
              </a:spcBef>
              <a:spcAft>
                <a:spcPts val="0"/>
              </a:spcAft>
              <a:buClr>
                <a:schemeClr val="lt1"/>
              </a:buClr>
              <a:buSzPct val="100000"/>
              <a:buNone/>
            </a:pPr>
            <a:r>
              <a:rPr lang="en-US"/>
              <a:t>Graduation and Dropout Rates</a:t>
            </a:r>
            <a:endParaRPr/>
          </a:p>
          <a:p>
            <a:pPr indent="0" lvl="0" marL="0" rtl="0" algn="l">
              <a:lnSpc>
                <a:spcPct val="90000"/>
              </a:lnSpc>
              <a:spcBef>
                <a:spcPts val="1000"/>
              </a:spcBef>
              <a:spcAft>
                <a:spcPts val="0"/>
              </a:spcAft>
              <a:buClr>
                <a:schemeClr val="lt1"/>
              </a:buClr>
              <a:buSzPct val="100000"/>
              <a:buNone/>
            </a:pPr>
            <a:r>
              <a:rPr lang="en-US"/>
              <a:t>ELA /Math Achievement</a:t>
            </a:r>
            <a:endParaRPr/>
          </a:p>
          <a:p>
            <a:pPr indent="0" lvl="0" marL="0" rtl="0" algn="l">
              <a:lnSpc>
                <a:spcPct val="90000"/>
              </a:lnSpc>
              <a:spcBef>
                <a:spcPts val="1000"/>
              </a:spcBef>
              <a:spcAft>
                <a:spcPts val="0"/>
              </a:spcAft>
              <a:buClr>
                <a:schemeClr val="lt1"/>
              </a:buClr>
              <a:buSzPct val="100000"/>
              <a:buNone/>
            </a:pPr>
            <a:r>
              <a:rPr lang="en-US"/>
              <a:t>Program/Placement Options</a:t>
            </a:r>
            <a:endParaRPr/>
          </a:p>
          <a:p>
            <a:pPr indent="0" lvl="0" marL="0" rtl="0" algn="l">
              <a:lnSpc>
                <a:spcPct val="90000"/>
              </a:lnSpc>
              <a:spcBef>
                <a:spcPts val="1000"/>
              </a:spcBef>
              <a:spcAft>
                <a:spcPts val="0"/>
              </a:spcAft>
              <a:buClr>
                <a:schemeClr val="lt1"/>
              </a:buClr>
              <a:buSzPct val="100000"/>
              <a:buNone/>
            </a:pPr>
            <a:r>
              <a:rPr lang="en-US"/>
              <a:t>Site Visits</a:t>
            </a:r>
            <a:endParaRPr/>
          </a:p>
          <a:p>
            <a:pPr indent="0" lvl="0" marL="0" rtl="0" algn="l">
              <a:lnSpc>
                <a:spcPct val="90000"/>
              </a:lnSpc>
              <a:spcBef>
                <a:spcPts val="1000"/>
              </a:spcBef>
              <a:spcAft>
                <a:spcPts val="0"/>
              </a:spcAft>
              <a:buClr>
                <a:schemeClr val="lt1"/>
              </a:buClr>
              <a:buSzPct val="100000"/>
              <a:buNone/>
            </a:pPr>
            <a:r>
              <a:rPr lang="en-US"/>
              <a:t>Staff Interviews</a:t>
            </a:r>
            <a:endParaRPr/>
          </a:p>
          <a:p>
            <a:pPr indent="0" lvl="0" marL="0" rtl="0" algn="l">
              <a:lnSpc>
                <a:spcPct val="90000"/>
              </a:lnSpc>
              <a:spcBef>
                <a:spcPts val="1000"/>
              </a:spcBef>
              <a:spcAft>
                <a:spcPts val="0"/>
              </a:spcAft>
              <a:buClr>
                <a:schemeClr val="lt1"/>
              </a:buClr>
              <a:buSzPct val="100000"/>
              <a:buNone/>
            </a:pPr>
            <a:r>
              <a:rPr lang="en-US"/>
              <a:t>Unit Test Scores</a:t>
            </a:r>
            <a:endParaRPr/>
          </a:p>
          <a:p>
            <a:pPr indent="0" lvl="0" marL="0" rtl="0" algn="l">
              <a:lnSpc>
                <a:spcPct val="90000"/>
              </a:lnSpc>
              <a:spcBef>
                <a:spcPts val="1000"/>
              </a:spcBef>
              <a:spcAft>
                <a:spcPts val="0"/>
              </a:spcAft>
              <a:buClr>
                <a:schemeClr val="lt1"/>
              </a:buClr>
              <a:buSzPct val="100000"/>
              <a:buNone/>
            </a:pPr>
            <a:r>
              <a:rPr lang="en-US"/>
              <a:t>Assessment Information</a:t>
            </a:r>
            <a:endParaRPr/>
          </a:p>
          <a:p>
            <a:pPr indent="0" lvl="0" marL="0" rtl="0" algn="l">
              <a:lnSpc>
                <a:spcPct val="90000"/>
              </a:lnSpc>
              <a:spcBef>
                <a:spcPts val="1000"/>
              </a:spcBef>
              <a:spcAft>
                <a:spcPts val="0"/>
              </a:spcAft>
              <a:buClr>
                <a:schemeClr val="lt1"/>
              </a:buClr>
              <a:buSzPct val="100000"/>
              <a:buNone/>
            </a:pPr>
            <a:r>
              <a:rPr lang="en-US"/>
              <a:t>Progress on IEP Goals</a:t>
            </a:r>
            <a:endParaRPr/>
          </a:p>
          <a:p>
            <a:pPr indent="0" lvl="0" marL="0" rtl="0" algn="l">
              <a:lnSpc>
                <a:spcPct val="90000"/>
              </a:lnSpc>
              <a:spcBef>
                <a:spcPts val="1000"/>
              </a:spcBef>
              <a:spcAft>
                <a:spcPts val="0"/>
              </a:spcAft>
              <a:buClr>
                <a:schemeClr val="lt1"/>
              </a:buClr>
              <a:buSzPct val="100000"/>
              <a:buNone/>
            </a:pPr>
            <a:r>
              <a:rPr lang="en-US"/>
              <a:t>SST Records</a:t>
            </a:r>
            <a:endParaRPr/>
          </a:p>
          <a:p>
            <a:pPr indent="0" lvl="0" marL="0" rtl="0" algn="l">
              <a:lnSpc>
                <a:spcPct val="90000"/>
              </a:lnSpc>
              <a:spcBef>
                <a:spcPts val="1000"/>
              </a:spcBef>
              <a:spcAft>
                <a:spcPts val="0"/>
              </a:spcAft>
              <a:buClr>
                <a:schemeClr val="lt1"/>
              </a:buClr>
              <a:buSzPct val="100000"/>
              <a:buNone/>
            </a:pPr>
            <a:r>
              <a:rPr lang="en-US"/>
              <a:t>Discipline Records</a:t>
            </a:r>
            <a:endParaRPr/>
          </a:p>
          <a:p>
            <a:pPr indent="0" lvl="0" marL="0" rtl="0" algn="l">
              <a:lnSpc>
                <a:spcPct val="90000"/>
              </a:lnSpc>
              <a:spcBef>
                <a:spcPts val="1000"/>
              </a:spcBef>
              <a:spcAft>
                <a:spcPts val="0"/>
              </a:spcAft>
              <a:buClr>
                <a:schemeClr val="lt1"/>
              </a:buClr>
              <a:buSzPct val="100000"/>
              <a:buNone/>
            </a:pPr>
            <a:r>
              <a:t/>
            </a:r>
            <a:endParaRPr/>
          </a:p>
          <a:p>
            <a:pPr indent="0" lvl="0" marL="0" rtl="0" algn="l">
              <a:lnSpc>
                <a:spcPct val="90000"/>
              </a:lnSpc>
              <a:spcBef>
                <a:spcPts val="1000"/>
              </a:spcBef>
              <a:spcAft>
                <a:spcPts val="0"/>
              </a:spcAft>
              <a:buClr>
                <a:schemeClr val="lt1"/>
              </a:buClr>
              <a:buSzPct val="100000"/>
              <a:buNone/>
            </a:pPr>
            <a:r>
              <a:t/>
            </a:r>
            <a:endParaRPr/>
          </a:p>
          <a:p>
            <a:pPr indent="0" lvl="0" marL="0" rtl="0" algn="l">
              <a:lnSpc>
                <a:spcPct val="90000"/>
              </a:lnSpc>
              <a:spcBef>
                <a:spcPts val="1000"/>
              </a:spcBef>
              <a:spcAft>
                <a:spcPts val="0"/>
              </a:spcAft>
              <a:buClr>
                <a:schemeClr val="lt1"/>
              </a:buClr>
              <a:buSzPct val="100000"/>
              <a:buNone/>
            </a:pPr>
            <a:r>
              <a:t/>
            </a:r>
            <a:endParaRPr/>
          </a:p>
          <a:p>
            <a:pPr indent="0" lvl="0" marL="0" rtl="0" algn="l">
              <a:lnSpc>
                <a:spcPct val="90000"/>
              </a:lnSpc>
              <a:spcBef>
                <a:spcPts val="1000"/>
              </a:spcBef>
              <a:spcAft>
                <a:spcPts val="0"/>
              </a:spcAft>
              <a:buClr>
                <a:schemeClr val="lt1"/>
              </a:buClr>
              <a:buSzPct val="100000"/>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5"/>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Data Drilldown Process</a:t>
            </a:r>
            <a:endParaRPr/>
          </a:p>
        </p:txBody>
      </p:sp>
      <p:sp>
        <p:nvSpPr>
          <p:cNvPr id="263" name="Google Shape;263;p25"/>
          <p:cNvSpPr txBox="1"/>
          <p:nvPr>
            <p:ph idx="1" type="body"/>
          </p:nvPr>
        </p:nvSpPr>
        <p:spPr>
          <a:xfrm>
            <a:off x="152400" y="1638300"/>
            <a:ext cx="11887200" cy="50159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lang="en-US"/>
              <a:t>The Data Drilldown consists of three main tasks:</a:t>
            </a:r>
            <a:endParaRPr/>
          </a:p>
          <a:p>
            <a:pPr indent="0" lvl="0" marL="0" rtl="0" algn="l">
              <a:lnSpc>
                <a:spcPct val="90000"/>
              </a:lnSpc>
              <a:spcBef>
                <a:spcPts val="1000"/>
              </a:spcBef>
              <a:spcAft>
                <a:spcPts val="0"/>
              </a:spcAft>
              <a:buClr>
                <a:schemeClr val="lt1"/>
              </a:buClr>
              <a:buSzPts val="3200"/>
              <a:buNone/>
            </a:pPr>
            <a:r>
              <a:t/>
            </a:r>
            <a:endParaRPr/>
          </a:p>
          <a:p>
            <a:pPr indent="-514350" lvl="0" marL="514350" rtl="0" algn="l">
              <a:lnSpc>
                <a:spcPct val="90000"/>
              </a:lnSpc>
              <a:spcBef>
                <a:spcPts val="1000"/>
              </a:spcBef>
              <a:spcAft>
                <a:spcPts val="0"/>
              </a:spcAft>
              <a:buClr>
                <a:schemeClr val="lt1"/>
              </a:buClr>
              <a:buSzPts val="3200"/>
              <a:buAutoNum type="arabicPeriod"/>
            </a:pPr>
            <a:r>
              <a:rPr lang="en-US"/>
              <a:t>Identify and understand the Areas of Concern</a:t>
            </a:r>
            <a:endParaRPr/>
          </a:p>
          <a:p>
            <a:pPr indent="-514350" lvl="0" marL="514350" rtl="0" algn="l">
              <a:lnSpc>
                <a:spcPct val="90000"/>
              </a:lnSpc>
              <a:spcBef>
                <a:spcPts val="1000"/>
              </a:spcBef>
              <a:spcAft>
                <a:spcPts val="0"/>
              </a:spcAft>
              <a:buClr>
                <a:schemeClr val="lt1"/>
              </a:buClr>
              <a:buSzPts val="3200"/>
              <a:buAutoNum type="arabicPeriod"/>
            </a:pPr>
            <a:r>
              <a:rPr lang="en-US"/>
              <a:t>Identify the Target Student Group</a:t>
            </a:r>
            <a:endParaRPr/>
          </a:p>
          <a:p>
            <a:pPr indent="-514350" lvl="0" marL="514350" rtl="0" algn="l">
              <a:lnSpc>
                <a:spcPct val="90000"/>
              </a:lnSpc>
              <a:spcBef>
                <a:spcPts val="1000"/>
              </a:spcBef>
              <a:spcAft>
                <a:spcPts val="0"/>
              </a:spcAft>
              <a:buClr>
                <a:schemeClr val="lt1"/>
              </a:buClr>
              <a:buSzPts val="3200"/>
              <a:buAutoNum type="arabicPeriod"/>
            </a:pPr>
            <a:r>
              <a:rPr lang="en-US"/>
              <a:t>Identify the Problem Statements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6"/>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Identifying the Areas of Concern</a:t>
            </a:r>
            <a:endParaRPr/>
          </a:p>
        </p:txBody>
      </p:sp>
      <p:sp>
        <p:nvSpPr>
          <p:cNvPr id="269" name="Google Shape;269;p26"/>
          <p:cNvSpPr txBox="1"/>
          <p:nvPr>
            <p:ph idx="1" type="body"/>
          </p:nvPr>
        </p:nvSpPr>
        <p:spPr>
          <a:xfrm>
            <a:off x="152400" y="1638300"/>
            <a:ext cx="11887200" cy="5015901"/>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chemeClr val="accent4"/>
              </a:buClr>
              <a:buSzPct val="100000"/>
              <a:buNone/>
            </a:pPr>
            <a:r>
              <a:rPr lang="en-US">
                <a:solidFill>
                  <a:schemeClr val="accent4"/>
                </a:solidFill>
              </a:rPr>
              <a:t>Start with the data sheets provided by the CDE</a:t>
            </a:r>
            <a:endParaRPr/>
          </a:p>
          <a:p>
            <a:pPr indent="-228600" lvl="1" marL="685800" rtl="0" algn="l">
              <a:lnSpc>
                <a:spcPct val="90000"/>
              </a:lnSpc>
              <a:spcBef>
                <a:spcPts val="500"/>
              </a:spcBef>
              <a:spcAft>
                <a:spcPts val="0"/>
              </a:spcAft>
              <a:buClr>
                <a:schemeClr val="lt1"/>
              </a:buClr>
              <a:buSzPct val="100000"/>
              <a:buFont typeface="Courier New"/>
              <a:buChar char="o"/>
            </a:pPr>
            <a:r>
              <a:rPr lang="en-US"/>
              <a:t>Targeted Level 1 and 2 LEAs</a:t>
            </a:r>
            <a:endParaRPr/>
          </a:p>
          <a:p>
            <a:pPr indent="-228600" lvl="2" marL="1143000" rtl="0" algn="l">
              <a:lnSpc>
                <a:spcPct val="90000"/>
              </a:lnSpc>
              <a:spcBef>
                <a:spcPts val="500"/>
              </a:spcBef>
              <a:spcAft>
                <a:spcPts val="0"/>
              </a:spcAft>
              <a:buClr>
                <a:schemeClr val="lt1"/>
              </a:buClr>
              <a:buSzPct val="100000"/>
              <a:buFont typeface="Courier New"/>
              <a:buChar char="o"/>
            </a:pPr>
            <a:r>
              <a:rPr lang="en-US">
                <a:solidFill>
                  <a:schemeClr val="lt1"/>
                </a:solidFill>
              </a:rPr>
              <a:t> Focus on unmet targets on Targeted Review Data Sheet</a:t>
            </a:r>
            <a:endParaRPr/>
          </a:p>
          <a:p>
            <a:pPr indent="0" lvl="2" marL="914400" rtl="0" algn="l">
              <a:lnSpc>
                <a:spcPct val="90000"/>
              </a:lnSpc>
              <a:spcBef>
                <a:spcPts val="500"/>
              </a:spcBef>
              <a:spcAft>
                <a:spcPts val="0"/>
              </a:spcAft>
              <a:buClr>
                <a:schemeClr val="dk1"/>
              </a:buClr>
              <a:buSzPct val="100000"/>
              <a:buNone/>
            </a:pPr>
            <a:r>
              <a:t/>
            </a:r>
            <a:endParaRPr>
              <a:solidFill>
                <a:schemeClr val="lt1"/>
              </a:solidFill>
            </a:endParaRPr>
          </a:p>
          <a:p>
            <a:pPr indent="-228600" lvl="1" marL="685800" rtl="0" algn="l">
              <a:lnSpc>
                <a:spcPct val="90000"/>
              </a:lnSpc>
              <a:spcBef>
                <a:spcPts val="500"/>
              </a:spcBef>
              <a:spcAft>
                <a:spcPts val="0"/>
              </a:spcAft>
              <a:buClr>
                <a:schemeClr val="lt1"/>
              </a:buClr>
              <a:buSzPct val="100000"/>
              <a:buFont typeface="Courier New"/>
              <a:buChar char="o"/>
            </a:pPr>
            <a:r>
              <a:rPr lang="en-US"/>
              <a:t>Targeted Level 3 LEAs</a:t>
            </a:r>
            <a:endParaRPr/>
          </a:p>
          <a:p>
            <a:pPr indent="-228600" lvl="2" marL="1143000" rtl="0" algn="l">
              <a:lnSpc>
                <a:spcPct val="90000"/>
              </a:lnSpc>
              <a:spcBef>
                <a:spcPts val="500"/>
              </a:spcBef>
              <a:spcAft>
                <a:spcPts val="0"/>
              </a:spcAft>
              <a:buClr>
                <a:schemeClr val="lt1"/>
              </a:buClr>
              <a:buSzPct val="100000"/>
              <a:buFont typeface="Courier New"/>
              <a:buChar char="o"/>
            </a:pPr>
            <a:r>
              <a:rPr lang="en-US">
                <a:solidFill>
                  <a:schemeClr val="lt1"/>
                </a:solidFill>
              </a:rPr>
              <a:t>Focus on indicators with a rank of 5 and below on the  School Age or Preschool Intensive Review Data Sheets</a:t>
            </a:r>
            <a:endParaRPr/>
          </a:p>
          <a:p>
            <a:pPr indent="-228600" lvl="2" marL="1143000" rtl="0" algn="l">
              <a:lnSpc>
                <a:spcPct val="90000"/>
              </a:lnSpc>
              <a:spcBef>
                <a:spcPts val="500"/>
              </a:spcBef>
              <a:spcAft>
                <a:spcPts val="0"/>
              </a:spcAft>
              <a:buClr>
                <a:schemeClr val="lt1"/>
              </a:buClr>
              <a:buSzPct val="100000"/>
              <a:buFont typeface="Courier New"/>
              <a:buChar char="o"/>
            </a:pPr>
            <a:r>
              <a:rPr lang="en-US">
                <a:solidFill>
                  <a:schemeClr val="lt1"/>
                </a:solidFill>
              </a:rPr>
              <a:t>Review unmet targets on Targeted Review Data Sheet</a:t>
            </a:r>
            <a:endParaRPr/>
          </a:p>
          <a:p>
            <a:pPr indent="0" lvl="2" marL="914400" rtl="0" algn="l">
              <a:lnSpc>
                <a:spcPct val="90000"/>
              </a:lnSpc>
              <a:spcBef>
                <a:spcPts val="500"/>
              </a:spcBef>
              <a:spcAft>
                <a:spcPts val="0"/>
              </a:spcAft>
              <a:buClr>
                <a:schemeClr val="dk1"/>
              </a:buClr>
              <a:buSzPct val="100000"/>
              <a:buNone/>
            </a:pPr>
            <a:r>
              <a:t/>
            </a:r>
            <a:endParaRPr>
              <a:solidFill>
                <a:schemeClr val="lt1"/>
              </a:solidFill>
            </a:endParaRPr>
          </a:p>
          <a:p>
            <a:pPr indent="-228600" lvl="1" marL="685800" rtl="0" algn="l">
              <a:lnSpc>
                <a:spcPct val="90000"/>
              </a:lnSpc>
              <a:spcBef>
                <a:spcPts val="500"/>
              </a:spcBef>
              <a:spcAft>
                <a:spcPts val="0"/>
              </a:spcAft>
              <a:buClr>
                <a:schemeClr val="lt1"/>
              </a:buClr>
              <a:buSzPct val="100000"/>
              <a:buFont typeface="Courier New"/>
              <a:buChar char="o"/>
            </a:pPr>
            <a:r>
              <a:rPr lang="en-US"/>
              <a:t>In addition, LEAs with Disproportionality Data Sheets need to focus on specific areas of disproportionality </a:t>
            </a:r>
            <a:endParaRPr/>
          </a:p>
          <a:p>
            <a:pPr indent="0" lvl="1" marL="457200" rtl="0" algn="l">
              <a:lnSpc>
                <a:spcPct val="90000"/>
              </a:lnSpc>
              <a:spcBef>
                <a:spcPts val="500"/>
              </a:spcBef>
              <a:spcAft>
                <a:spcPts val="0"/>
              </a:spcAft>
              <a:buClr>
                <a:schemeClr val="lt1"/>
              </a:buClr>
              <a:buSzPct val="100000"/>
              <a:buNone/>
            </a:pPr>
            <a:r>
              <a:t/>
            </a:r>
            <a:endParaRPr/>
          </a:p>
          <a:p>
            <a:pPr indent="0" lvl="0" marL="0" rtl="0" algn="l">
              <a:lnSpc>
                <a:spcPct val="90000"/>
              </a:lnSpc>
              <a:spcBef>
                <a:spcPts val="1000"/>
              </a:spcBef>
              <a:spcAft>
                <a:spcPts val="0"/>
              </a:spcAft>
              <a:buClr>
                <a:schemeClr val="accent4"/>
              </a:buClr>
              <a:buSzPct val="100000"/>
              <a:buNone/>
            </a:pPr>
            <a:r>
              <a:rPr lang="en-US">
                <a:solidFill>
                  <a:schemeClr val="accent4"/>
                </a:solidFill>
              </a:rPr>
              <a:t>Learn about each specific indicator </a:t>
            </a:r>
            <a:endParaRPr/>
          </a:p>
          <a:p>
            <a:pPr indent="-285750" lvl="1" marL="742950" rtl="0" algn="l">
              <a:lnSpc>
                <a:spcPct val="90000"/>
              </a:lnSpc>
              <a:spcBef>
                <a:spcPts val="500"/>
              </a:spcBef>
              <a:spcAft>
                <a:spcPts val="0"/>
              </a:spcAft>
              <a:buClr>
                <a:schemeClr val="lt1"/>
              </a:buClr>
              <a:buSzPct val="100000"/>
              <a:buFont typeface="Courier New"/>
              <a:buChar char="o"/>
            </a:pPr>
            <a:r>
              <a:rPr lang="en-US"/>
              <a:t>What is it measuring</a:t>
            </a:r>
            <a:endParaRPr/>
          </a:p>
          <a:p>
            <a:pPr indent="-285750" lvl="1" marL="742950" rtl="0" algn="l">
              <a:lnSpc>
                <a:spcPct val="90000"/>
              </a:lnSpc>
              <a:spcBef>
                <a:spcPts val="500"/>
              </a:spcBef>
              <a:spcAft>
                <a:spcPts val="0"/>
              </a:spcAft>
              <a:buClr>
                <a:schemeClr val="lt1"/>
              </a:buClr>
              <a:buSzPct val="100000"/>
              <a:buFont typeface="Courier New"/>
              <a:buChar char="o"/>
            </a:pPr>
            <a:r>
              <a:rPr lang="en-US" u="sng">
                <a:solidFill>
                  <a:schemeClr val="hlink"/>
                </a:solidFill>
                <a:hlinkClick r:id="rId3"/>
              </a:rPr>
              <a:t>SPPI Guide</a:t>
            </a:r>
            <a:endParaRPr/>
          </a:p>
          <a:p>
            <a:pPr indent="0" lvl="1" marL="457200" rtl="0" algn="l">
              <a:lnSpc>
                <a:spcPct val="90000"/>
              </a:lnSpc>
              <a:spcBef>
                <a:spcPts val="500"/>
              </a:spcBef>
              <a:spcAft>
                <a:spcPts val="0"/>
              </a:spcAft>
              <a:buClr>
                <a:schemeClr val="lt1"/>
              </a:buClr>
              <a:buSzPct val="100000"/>
              <a:buNone/>
            </a:pPr>
            <a:r>
              <a:t/>
            </a:r>
            <a:endParaRPr/>
          </a:p>
          <a:p>
            <a:pPr indent="0" lvl="0" marL="0" rtl="0" algn="l">
              <a:lnSpc>
                <a:spcPct val="90000"/>
              </a:lnSpc>
              <a:spcBef>
                <a:spcPts val="1000"/>
              </a:spcBef>
              <a:spcAft>
                <a:spcPts val="0"/>
              </a:spcAft>
              <a:buClr>
                <a:schemeClr val="accent4"/>
              </a:buClr>
              <a:buSzPct val="100000"/>
              <a:buNone/>
            </a:pPr>
            <a:r>
              <a:rPr lang="en-US">
                <a:solidFill>
                  <a:schemeClr val="accent4"/>
                </a:solidFill>
              </a:rPr>
              <a:t>Gather Data Related to Areas of Concern</a:t>
            </a:r>
            <a:endParaRPr/>
          </a:p>
          <a:p>
            <a:pPr indent="-457200" lvl="1" marL="914400" rtl="0" algn="l">
              <a:lnSpc>
                <a:spcPct val="90000"/>
              </a:lnSpc>
              <a:spcBef>
                <a:spcPts val="500"/>
              </a:spcBef>
              <a:spcAft>
                <a:spcPts val="0"/>
              </a:spcAft>
              <a:buClr>
                <a:schemeClr val="lt1"/>
              </a:buClr>
              <a:buSzPct val="100000"/>
              <a:buFont typeface="Courier New"/>
              <a:buChar char="o"/>
            </a:pPr>
            <a:r>
              <a:rPr lang="en-US"/>
              <a:t>Utilize district, site, and student level data </a:t>
            </a:r>
            <a:endParaRPr/>
          </a:p>
          <a:p>
            <a:pPr indent="0" lvl="0" marL="0" rtl="0" algn="l">
              <a:lnSpc>
                <a:spcPct val="90000"/>
              </a:lnSpc>
              <a:spcBef>
                <a:spcPts val="1000"/>
              </a:spcBef>
              <a:spcAft>
                <a:spcPts val="0"/>
              </a:spcAft>
              <a:buClr>
                <a:schemeClr val="lt1"/>
              </a:buClr>
              <a:buSzPct val="100000"/>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7"/>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Areas of Concern Example</a:t>
            </a:r>
            <a:endParaRPr/>
          </a:p>
        </p:txBody>
      </p:sp>
      <p:graphicFrame>
        <p:nvGraphicFramePr>
          <p:cNvPr id="275" name="Google Shape;275;p27"/>
          <p:cNvGraphicFramePr/>
          <p:nvPr/>
        </p:nvGraphicFramePr>
        <p:xfrm>
          <a:off x="1251374" y="1718060"/>
          <a:ext cx="3000000" cy="3000000"/>
        </p:xfrm>
        <a:graphic>
          <a:graphicData uri="http://schemas.openxmlformats.org/drawingml/2006/table">
            <a:tbl>
              <a:tblPr bandRow="1">
                <a:noFill/>
                <a:tableStyleId>{1180127D-C18E-4738-B03C-DDA6A9B7637A}</a:tableStyleId>
              </a:tblPr>
              <a:tblGrid>
                <a:gridCol w="3274900"/>
                <a:gridCol w="6418175"/>
              </a:tblGrid>
              <a:tr h="1298175">
                <a:tc>
                  <a:txBody>
                    <a:bodyPr/>
                    <a:lstStyle/>
                    <a:p>
                      <a:pPr indent="0" lvl="0" marL="0" marR="0" rtl="0" algn="l">
                        <a:spcBef>
                          <a:spcPts val="0"/>
                        </a:spcBef>
                        <a:spcAft>
                          <a:spcPts val="0"/>
                        </a:spcAft>
                        <a:buNone/>
                      </a:pPr>
                      <a:r>
                        <a:rPr b="1" i="0" lang="en-US" sz="1800" u="none" cap="none" strike="noStrike">
                          <a:solidFill>
                            <a:schemeClr val="lt1"/>
                          </a:solidFill>
                          <a:latin typeface="Arial"/>
                          <a:ea typeface="Arial"/>
                          <a:cs typeface="Arial"/>
                          <a:sym typeface="Arial"/>
                        </a:rPr>
                        <a:t>Indicator/Target</a:t>
                      </a:r>
                      <a:endParaRPr/>
                    </a:p>
                  </a:txBody>
                  <a:tcPr marT="45725" marB="45725" marR="68575" marL="68575">
                    <a:lnL cap="flat" cmpd="sng" w="10775">
                      <a:solidFill>
                        <a:srgbClr val="5F473D"/>
                      </a:solidFill>
                      <a:prstDash val="solid"/>
                      <a:round/>
                      <a:headEnd len="sm" w="sm" type="none"/>
                      <a:tailEnd len="sm" w="sm" type="none"/>
                    </a:lnL>
                    <a:lnR cap="flat" cmpd="sng" w="12700">
                      <a:solidFill>
                        <a:srgbClr val="FFFFFF"/>
                      </a:solidFill>
                      <a:prstDash val="solid"/>
                      <a:round/>
                      <a:headEnd len="sm" w="sm" type="none"/>
                      <a:tailEnd len="sm" w="sm" type="none"/>
                    </a:lnR>
                    <a:lnT cap="flat" cmpd="sng" w="10775">
                      <a:solidFill>
                        <a:srgbClr val="5F473D"/>
                      </a:solidFill>
                      <a:prstDash val="solid"/>
                      <a:round/>
                      <a:headEnd len="sm" w="sm" type="none"/>
                      <a:tailEnd len="sm" w="sm" type="none"/>
                    </a:lnT>
                    <a:lnB cap="flat" cmpd="sng" w="10775">
                      <a:solidFill>
                        <a:srgbClr val="5F473D"/>
                      </a:solidFill>
                      <a:prstDash val="solid"/>
                      <a:round/>
                      <a:headEnd len="sm" w="sm" type="none"/>
                      <a:tailEnd len="sm" w="sm" type="none"/>
                    </a:lnB>
                    <a:solidFill>
                      <a:schemeClr val="accent5"/>
                    </a:solidFill>
                  </a:tcPr>
                </a:tc>
                <a:tc>
                  <a:txBody>
                    <a:bodyPr/>
                    <a:lstStyle/>
                    <a:p>
                      <a:pPr indent="0" lvl="0" marL="0" marR="0" rtl="0" algn="l">
                        <a:spcBef>
                          <a:spcPts val="0"/>
                        </a:spcBef>
                        <a:spcAft>
                          <a:spcPts val="0"/>
                        </a:spcAft>
                        <a:buNone/>
                      </a:pPr>
                      <a:r>
                        <a:rPr b="1" i="0" lang="en-US" sz="1800" u="none" cap="none" strike="noStrike">
                          <a:solidFill>
                            <a:schemeClr val="lt1"/>
                          </a:solidFill>
                          <a:latin typeface="Arial"/>
                          <a:ea typeface="Arial"/>
                          <a:cs typeface="Arial"/>
                          <a:sym typeface="Arial"/>
                        </a:rPr>
                        <a:t>Area of Concern</a:t>
                      </a:r>
                      <a:endParaRPr b="1" i="0" sz="1800" u="none" cap="none" strike="noStrike">
                        <a:solidFill>
                          <a:schemeClr val="lt1"/>
                        </a:solidFill>
                        <a:latin typeface="Arial"/>
                        <a:ea typeface="Arial"/>
                        <a:cs typeface="Arial"/>
                        <a:sym typeface="Arial"/>
                      </a:endParaRPr>
                    </a:p>
                  </a:txBody>
                  <a:tcPr marT="45725" marB="45725" marR="68575" marL="68575">
                    <a:lnL cap="flat" cmpd="sng" w="12700">
                      <a:solidFill>
                        <a:srgbClr val="FFFFFF"/>
                      </a:solidFill>
                      <a:prstDash val="solid"/>
                      <a:round/>
                      <a:headEnd len="sm" w="sm" type="none"/>
                      <a:tailEnd len="sm" w="sm" type="none"/>
                    </a:lnL>
                    <a:lnR cap="flat" cmpd="sng" w="10775">
                      <a:solidFill>
                        <a:srgbClr val="5F473D"/>
                      </a:solidFill>
                      <a:prstDash val="solid"/>
                      <a:round/>
                      <a:headEnd len="sm" w="sm" type="none"/>
                      <a:tailEnd len="sm" w="sm" type="none"/>
                    </a:lnR>
                    <a:lnT cap="flat" cmpd="sng" w="10775">
                      <a:solidFill>
                        <a:srgbClr val="5F473D"/>
                      </a:solidFill>
                      <a:prstDash val="solid"/>
                      <a:round/>
                      <a:headEnd len="sm" w="sm" type="none"/>
                      <a:tailEnd len="sm" w="sm" type="none"/>
                    </a:lnT>
                    <a:lnB cap="flat" cmpd="sng" w="10775">
                      <a:solidFill>
                        <a:srgbClr val="5F473D"/>
                      </a:solidFill>
                      <a:prstDash val="solid"/>
                      <a:round/>
                      <a:headEnd len="sm" w="sm" type="none"/>
                      <a:tailEnd len="sm" w="sm" type="none"/>
                    </a:lnB>
                    <a:solidFill>
                      <a:schemeClr val="accent5"/>
                    </a:solidFill>
                  </a:tcPr>
                </a:tc>
              </a:tr>
              <a:tr h="1197425">
                <a:tc>
                  <a:txBody>
                    <a:bodyPr/>
                    <a:lstStyle/>
                    <a:p>
                      <a:pPr indent="0" lvl="0" marL="0" marR="0" rtl="0" algn="l">
                        <a:spcBef>
                          <a:spcPts val="0"/>
                        </a:spcBef>
                        <a:spcAft>
                          <a:spcPts val="0"/>
                        </a:spcAft>
                        <a:buNone/>
                      </a:pPr>
                      <a:r>
                        <a:rPr b="1" i="0" lang="en-US" sz="1800" u="none" cap="none" strike="noStrike">
                          <a:solidFill>
                            <a:srgbClr val="002060"/>
                          </a:solidFill>
                          <a:latin typeface="Calibri"/>
                          <a:ea typeface="Calibri"/>
                          <a:cs typeface="Calibri"/>
                          <a:sym typeface="Calibri"/>
                        </a:rPr>
                        <a:t>Indicator 9: Disproportionality Overall – 8.20 African American</a:t>
                      </a:r>
                      <a:endParaRPr b="1" i="0" sz="1800" u="none" cap="none" strike="noStrike">
                        <a:solidFill>
                          <a:srgbClr val="FFFFFF"/>
                        </a:solidFill>
                        <a:latin typeface="Calibri"/>
                        <a:ea typeface="Calibri"/>
                        <a:cs typeface="Calibri"/>
                        <a:sym typeface="Calibri"/>
                      </a:endParaRPr>
                    </a:p>
                  </a:txBody>
                  <a:tcPr marT="45725" marB="45725" marR="68575" marL="68575">
                    <a:lnL cap="flat" cmpd="sng" w="10775">
                      <a:solidFill>
                        <a:srgbClr val="AB8B7D"/>
                      </a:solidFill>
                      <a:prstDash val="solid"/>
                      <a:round/>
                      <a:headEnd len="sm" w="sm" type="none"/>
                      <a:tailEnd len="sm" w="sm" type="none"/>
                    </a:lnL>
                    <a:lnR cap="flat" cmpd="sng" w="10775">
                      <a:solidFill>
                        <a:srgbClr val="AB8B7D"/>
                      </a:solidFill>
                      <a:prstDash val="solid"/>
                      <a:round/>
                      <a:headEnd len="sm" w="sm" type="none"/>
                      <a:tailEnd len="sm" w="sm" type="none"/>
                    </a:lnR>
                    <a:lnT cap="flat" cmpd="sng" w="10775">
                      <a:solidFill>
                        <a:srgbClr val="5F473D"/>
                      </a:solidFill>
                      <a:prstDash val="solid"/>
                      <a:round/>
                      <a:headEnd len="sm" w="sm" type="none"/>
                      <a:tailEnd len="sm" w="sm" type="none"/>
                    </a:lnT>
                    <a:lnB cap="flat" cmpd="sng" w="10775">
                      <a:solidFill>
                        <a:srgbClr val="5F473D"/>
                      </a:solidFill>
                      <a:prstDash val="solid"/>
                      <a:round/>
                      <a:headEnd len="sm" w="sm" type="none"/>
                      <a:tailEnd len="sm" w="sm" type="none"/>
                    </a:lnB>
                    <a:solidFill>
                      <a:schemeClr val="lt2"/>
                    </a:solidFill>
                  </a:tcPr>
                </a:tc>
                <a:tc>
                  <a:txBody>
                    <a:bodyPr/>
                    <a:lstStyle/>
                    <a:p>
                      <a:pPr indent="0" lvl="0" marL="0" marR="0" rtl="0" algn="l">
                        <a:spcBef>
                          <a:spcPts val="0"/>
                        </a:spcBef>
                        <a:spcAft>
                          <a:spcPts val="0"/>
                        </a:spcAft>
                        <a:buNone/>
                      </a:pPr>
                      <a:r>
                        <a:rPr b="1" i="0" lang="en-US" sz="1800" u="none" cap="none" strike="noStrike">
                          <a:solidFill>
                            <a:srgbClr val="002060"/>
                          </a:solidFill>
                          <a:latin typeface="Calibri"/>
                          <a:ea typeface="Calibri"/>
                          <a:cs typeface="Calibri"/>
                          <a:sym typeface="Calibri"/>
                        </a:rPr>
                        <a:t>Students who identify as African American are 8.20x more likely to be qualified for Special Education than other students.</a:t>
                      </a:r>
                      <a:endParaRPr b="0" i="0" sz="1800" u="none" cap="none" strike="noStrike">
                        <a:solidFill>
                          <a:srgbClr val="000000"/>
                        </a:solidFill>
                        <a:latin typeface="Calibri"/>
                        <a:ea typeface="Calibri"/>
                        <a:cs typeface="Calibri"/>
                        <a:sym typeface="Calibri"/>
                      </a:endParaRPr>
                    </a:p>
                  </a:txBody>
                  <a:tcPr marT="45725" marB="45725" marR="68575" marL="68575">
                    <a:lnL cap="flat" cmpd="sng" w="10775">
                      <a:solidFill>
                        <a:srgbClr val="AB8B7D"/>
                      </a:solidFill>
                      <a:prstDash val="solid"/>
                      <a:round/>
                      <a:headEnd len="sm" w="sm" type="none"/>
                      <a:tailEnd len="sm" w="sm" type="none"/>
                    </a:lnL>
                    <a:lnR cap="flat" cmpd="sng" w="10775">
                      <a:solidFill>
                        <a:srgbClr val="AB8B7D"/>
                      </a:solidFill>
                      <a:prstDash val="solid"/>
                      <a:round/>
                      <a:headEnd len="sm" w="sm" type="none"/>
                      <a:tailEnd len="sm" w="sm" type="none"/>
                    </a:lnR>
                    <a:lnT cap="flat" cmpd="sng" w="10775">
                      <a:solidFill>
                        <a:srgbClr val="5F473D"/>
                      </a:solidFill>
                      <a:prstDash val="solid"/>
                      <a:round/>
                      <a:headEnd len="sm" w="sm" type="none"/>
                      <a:tailEnd len="sm" w="sm" type="none"/>
                    </a:lnT>
                    <a:lnB cap="flat" cmpd="sng" w="10775">
                      <a:solidFill>
                        <a:srgbClr val="5F473D"/>
                      </a:solidFill>
                      <a:prstDash val="solid"/>
                      <a:round/>
                      <a:headEnd len="sm" w="sm" type="none"/>
                      <a:tailEnd len="sm" w="sm" type="none"/>
                    </a:lnB>
                    <a:solidFill>
                      <a:schemeClr val="lt2"/>
                    </a:solidFill>
                  </a:tcPr>
                </a:tc>
              </a:tr>
              <a:tr h="1687650">
                <a:tc>
                  <a:txBody>
                    <a:bodyPr/>
                    <a:lstStyle/>
                    <a:p>
                      <a:pPr indent="0" lvl="0" marL="0" marR="0" rtl="0" algn="l">
                        <a:spcBef>
                          <a:spcPts val="0"/>
                        </a:spcBef>
                        <a:spcAft>
                          <a:spcPts val="0"/>
                        </a:spcAft>
                        <a:buClr>
                          <a:srgbClr val="002060"/>
                        </a:buClr>
                        <a:buSzPts val="1800"/>
                        <a:buFont typeface="Calibri"/>
                        <a:buNone/>
                      </a:pPr>
                      <a:r>
                        <a:rPr b="1" i="0" lang="en-US" sz="1800" u="none" cap="none" strike="noStrike">
                          <a:solidFill>
                            <a:srgbClr val="002060"/>
                          </a:solidFill>
                          <a:latin typeface="Calibri"/>
                          <a:ea typeface="Calibri"/>
                          <a:cs typeface="Calibri"/>
                          <a:sym typeface="Calibri"/>
                        </a:rPr>
                        <a:t>ELA/Math Performance</a:t>
                      </a:r>
                      <a:endParaRPr/>
                    </a:p>
                  </a:txBody>
                  <a:tcPr marT="45725" marB="45725" marR="68575" marL="68575">
                    <a:lnL cap="flat" cmpd="sng" w="10775">
                      <a:solidFill>
                        <a:srgbClr val="AB8B7D"/>
                      </a:solidFill>
                      <a:prstDash val="solid"/>
                      <a:round/>
                      <a:headEnd len="sm" w="sm" type="none"/>
                      <a:tailEnd len="sm" w="sm" type="none"/>
                    </a:lnL>
                    <a:lnR cap="flat" cmpd="sng" w="10775">
                      <a:solidFill>
                        <a:srgbClr val="AB8B7D"/>
                      </a:solidFill>
                      <a:prstDash val="solid"/>
                      <a:round/>
                      <a:headEnd len="sm" w="sm" type="none"/>
                      <a:tailEnd len="sm" w="sm" type="none"/>
                    </a:lnR>
                    <a:lnT cap="flat" cmpd="sng" w="10775">
                      <a:solidFill>
                        <a:srgbClr val="5F473D"/>
                      </a:solidFill>
                      <a:prstDash val="solid"/>
                      <a:round/>
                      <a:headEnd len="sm" w="sm" type="none"/>
                      <a:tailEnd len="sm" w="sm" type="none"/>
                    </a:lnT>
                    <a:lnB cap="flat" cmpd="sng" w="10775">
                      <a:solidFill>
                        <a:srgbClr val="AB8B7D"/>
                      </a:solidFill>
                      <a:prstDash val="solid"/>
                      <a:round/>
                      <a:headEnd len="sm" w="sm" type="none"/>
                      <a:tailEnd len="sm" w="sm" type="none"/>
                    </a:lnB>
                    <a:solidFill>
                      <a:schemeClr val="lt2"/>
                    </a:solidFill>
                  </a:tcPr>
                </a:tc>
                <a:tc>
                  <a:txBody>
                    <a:bodyPr/>
                    <a:lstStyle/>
                    <a:p>
                      <a:pPr indent="0" lvl="0" marL="0" marR="0" rtl="0" algn="l">
                        <a:spcBef>
                          <a:spcPts val="0"/>
                        </a:spcBef>
                        <a:spcAft>
                          <a:spcPts val="0"/>
                        </a:spcAft>
                        <a:buClr>
                          <a:srgbClr val="002060"/>
                        </a:buClr>
                        <a:buSzPts val="1800"/>
                        <a:buFont typeface="Calibri"/>
                        <a:buNone/>
                      </a:pPr>
                      <a:r>
                        <a:rPr b="1" i="0" lang="en-US" sz="1800" u="none" cap="none" strike="noStrike">
                          <a:solidFill>
                            <a:srgbClr val="002060"/>
                          </a:solidFill>
                          <a:latin typeface="Calibri"/>
                          <a:ea typeface="Calibri"/>
                          <a:cs typeface="Calibri"/>
                          <a:sym typeface="Calibri"/>
                        </a:rPr>
                        <a:t>Students with disabilities in 4th and 5th grade across all school sites are performing an average of 50 points below their peers without identified disabilities on the SBAC exams. These students are also performing 23% lower on ELA/Math district unit benchmark exams.</a:t>
                      </a:r>
                      <a:endParaRPr/>
                    </a:p>
                  </a:txBody>
                  <a:tcPr marT="45725" marB="45725" marR="68575" marL="68575">
                    <a:lnL cap="flat" cmpd="sng" w="10775">
                      <a:solidFill>
                        <a:srgbClr val="AB8B7D"/>
                      </a:solidFill>
                      <a:prstDash val="solid"/>
                      <a:round/>
                      <a:headEnd len="sm" w="sm" type="none"/>
                      <a:tailEnd len="sm" w="sm" type="none"/>
                    </a:lnL>
                    <a:lnR cap="flat" cmpd="sng" w="10775">
                      <a:solidFill>
                        <a:srgbClr val="AB8B7D"/>
                      </a:solidFill>
                      <a:prstDash val="solid"/>
                      <a:round/>
                      <a:headEnd len="sm" w="sm" type="none"/>
                      <a:tailEnd len="sm" w="sm" type="none"/>
                    </a:lnR>
                    <a:lnT cap="flat" cmpd="sng" w="10775">
                      <a:solidFill>
                        <a:srgbClr val="5F473D"/>
                      </a:solidFill>
                      <a:prstDash val="solid"/>
                      <a:round/>
                      <a:headEnd len="sm" w="sm" type="none"/>
                      <a:tailEnd len="sm" w="sm" type="none"/>
                    </a:lnT>
                    <a:lnB cap="flat" cmpd="sng" w="10775">
                      <a:solidFill>
                        <a:srgbClr val="AB8B7D"/>
                      </a:solidFill>
                      <a:prstDash val="solid"/>
                      <a:round/>
                      <a:headEnd len="sm" w="sm" type="none"/>
                      <a:tailEnd len="sm" w="sm" type="none"/>
                    </a:lnB>
                    <a:solidFill>
                      <a:schemeClr val="lt2"/>
                    </a:solid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8"/>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Identifying the Target Student Group</a:t>
            </a:r>
            <a:endParaRPr/>
          </a:p>
        </p:txBody>
      </p:sp>
      <p:sp>
        <p:nvSpPr>
          <p:cNvPr id="281" name="Google Shape;281;p28"/>
          <p:cNvSpPr txBox="1"/>
          <p:nvPr>
            <p:ph idx="1" type="body"/>
          </p:nvPr>
        </p:nvSpPr>
        <p:spPr>
          <a:xfrm>
            <a:off x="152400" y="1638300"/>
            <a:ext cx="11887200" cy="501590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accent4"/>
              </a:buClr>
              <a:buSzPct val="100000"/>
              <a:buNone/>
            </a:pPr>
            <a:r>
              <a:rPr lang="en-US">
                <a:solidFill>
                  <a:schemeClr val="accent4"/>
                </a:solidFill>
              </a:rPr>
              <a:t>Identify students who have been impacted by each Area of Concern</a:t>
            </a:r>
            <a:endParaRPr/>
          </a:p>
          <a:p>
            <a:pPr indent="-457200" lvl="1" marL="914400" rtl="0" algn="l">
              <a:lnSpc>
                <a:spcPct val="90000"/>
              </a:lnSpc>
              <a:spcBef>
                <a:spcPts val="500"/>
              </a:spcBef>
              <a:spcAft>
                <a:spcPts val="0"/>
              </a:spcAft>
              <a:buClr>
                <a:schemeClr val="lt1"/>
              </a:buClr>
              <a:buSzPct val="100000"/>
              <a:buFont typeface="Courier New"/>
              <a:buChar char="o"/>
            </a:pPr>
            <a:r>
              <a:rPr lang="en-US"/>
              <a:t>Gather data on these students pertaining to the Areas of Concern</a:t>
            </a:r>
            <a:endParaRPr/>
          </a:p>
          <a:p>
            <a:pPr indent="-292735" lvl="1" marL="914400" rtl="0" algn="l">
              <a:lnSpc>
                <a:spcPct val="90000"/>
              </a:lnSpc>
              <a:spcBef>
                <a:spcPts val="500"/>
              </a:spcBef>
              <a:spcAft>
                <a:spcPts val="0"/>
              </a:spcAft>
              <a:buClr>
                <a:schemeClr val="lt1"/>
              </a:buClr>
              <a:buSzPct val="100000"/>
              <a:buFont typeface="Courier New"/>
              <a:buNone/>
            </a:pPr>
            <a:r>
              <a:t/>
            </a:r>
            <a:endParaRPr>
              <a:solidFill>
                <a:srgbClr val="FFFFFF"/>
              </a:solidFill>
            </a:endParaRPr>
          </a:p>
          <a:p>
            <a:pPr indent="-292735" lvl="1" marL="914400" rtl="0" algn="l">
              <a:lnSpc>
                <a:spcPct val="90000"/>
              </a:lnSpc>
              <a:spcBef>
                <a:spcPts val="500"/>
              </a:spcBef>
              <a:spcAft>
                <a:spcPts val="0"/>
              </a:spcAft>
              <a:buClr>
                <a:schemeClr val="lt1"/>
              </a:buClr>
              <a:buSzPct val="100000"/>
              <a:buFont typeface="Courier New"/>
              <a:buNone/>
            </a:pPr>
            <a:r>
              <a:t/>
            </a:r>
            <a:endParaRPr>
              <a:solidFill>
                <a:srgbClr val="FFFFFF"/>
              </a:solidFill>
            </a:endParaRPr>
          </a:p>
          <a:p>
            <a:pPr indent="-292735" lvl="1" marL="914400" rtl="0" algn="l">
              <a:lnSpc>
                <a:spcPct val="90000"/>
              </a:lnSpc>
              <a:spcBef>
                <a:spcPts val="500"/>
              </a:spcBef>
              <a:spcAft>
                <a:spcPts val="0"/>
              </a:spcAft>
              <a:buClr>
                <a:schemeClr val="lt1"/>
              </a:buClr>
              <a:buSzPct val="100000"/>
              <a:buFont typeface="Courier New"/>
              <a:buNone/>
            </a:pPr>
            <a:r>
              <a:t/>
            </a:r>
            <a:endParaRPr>
              <a:solidFill>
                <a:srgbClr val="FFFFFF"/>
              </a:solidFill>
            </a:endParaRPr>
          </a:p>
          <a:p>
            <a:pPr indent="-292735" lvl="1" marL="914400" rtl="0" algn="l">
              <a:lnSpc>
                <a:spcPct val="90000"/>
              </a:lnSpc>
              <a:spcBef>
                <a:spcPts val="500"/>
              </a:spcBef>
              <a:spcAft>
                <a:spcPts val="0"/>
              </a:spcAft>
              <a:buClr>
                <a:schemeClr val="lt1"/>
              </a:buClr>
              <a:buSzPct val="100000"/>
              <a:buFont typeface="Courier New"/>
              <a:buNone/>
            </a:pPr>
            <a:r>
              <a:t/>
            </a:r>
            <a:endParaRPr>
              <a:solidFill>
                <a:srgbClr val="FFFFFF"/>
              </a:solidFill>
            </a:endParaRPr>
          </a:p>
          <a:p>
            <a:pPr indent="-292735" lvl="1" marL="914400" rtl="0" algn="l">
              <a:lnSpc>
                <a:spcPct val="90000"/>
              </a:lnSpc>
              <a:spcBef>
                <a:spcPts val="500"/>
              </a:spcBef>
              <a:spcAft>
                <a:spcPts val="0"/>
              </a:spcAft>
              <a:buClr>
                <a:schemeClr val="lt1"/>
              </a:buClr>
              <a:buSzPct val="100000"/>
              <a:buFont typeface="Courier New"/>
              <a:buNone/>
            </a:pPr>
            <a:r>
              <a:t/>
            </a:r>
            <a:endParaRPr>
              <a:solidFill>
                <a:srgbClr val="FFFFFF"/>
              </a:solidFill>
            </a:endParaRPr>
          </a:p>
          <a:p>
            <a:pPr indent="-292735" lvl="1" marL="914400" rtl="0" algn="l">
              <a:lnSpc>
                <a:spcPct val="90000"/>
              </a:lnSpc>
              <a:spcBef>
                <a:spcPts val="500"/>
              </a:spcBef>
              <a:spcAft>
                <a:spcPts val="0"/>
              </a:spcAft>
              <a:buClr>
                <a:schemeClr val="lt1"/>
              </a:buClr>
              <a:buSzPct val="100000"/>
              <a:buFont typeface="Courier New"/>
              <a:buNone/>
            </a:pPr>
            <a:r>
              <a:t/>
            </a:r>
            <a:endParaRPr>
              <a:solidFill>
                <a:srgbClr val="FFFFFF"/>
              </a:solidFill>
            </a:endParaRPr>
          </a:p>
          <a:p>
            <a:pPr indent="0" lvl="1" marL="457200" rtl="0" algn="l">
              <a:lnSpc>
                <a:spcPct val="90000"/>
              </a:lnSpc>
              <a:spcBef>
                <a:spcPts val="500"/>
              </a:spcBef>
              <a:spcAft>
                <a:spcPts val="0"/>
              </a:spcAft>
              <a:buClr>
                <a:schemeClr val="lt1"/>
              </a:buClr>
              <a:buSzPct val="100000"/>
              <a:buNone/>
            </a:pPr>
            <a:r>
              <a:t/>
            </a:r>
            <a:endParaRPr>
              <a:solidFill>
                <a:srgbClr val="FFFFFF"/>
              </a:solidFill>
            </a:endParaRPr>
          </a:p>
          <a:p>
            <a:pPr indent="0" lvl="0" marL="0" rtl="0" algn="l">
              <a:lnSpc>
                <a:spcPct val="90000"/>
              </a:lnSpc>
              <a:spcBef>
                <a:spcPts val="1000"/>
              </a:spcBef>
              <a:spcAft>
                <a:spcPts val="0"/>
              </a:spcAft>
              <a:buClr>
                <a:srgbClr val="FFC000"/>
              </a:buClr>
              <a:buSzPct val="100000"/>
              <a:buNone/>
            </a:pPr>
            <a:r>
              <a:rPr lang="en-US">
                <a:solidFill>
                  <a:srgbClr val="FFC000"/>
                </a:solidFill>
              </a:rPr>
              <a:t>Drilldown further</a:t>
            </a:r>
            <a:endParaRPr/>
          </a:p>
          <a:p>
            <a:pPr indent="-457200" lvl="1" marL="914400" rtl="0" algn="l">
              <a:lnSpc>
                <a:spcPct val="90000"/>
              </a:lnSpc>
              <a:spcBef>
                <a:spcPts val="500"/>
              </a:spcBef>
              <a:spcAft>
                <a:spcPts val="0"/>
              </a:spcAft>
              <a:buClr>
                <a:srgbClr val="FFFFFF"/>
              </a:buClr>
              <a:buSzPct val="100000"/>
              <a:buFont typeface="Courier New"/>
              <a:buChar char="o"/>
            </a:pPr>
            <a:r>
              <a:rPr lang="en-US" sz="2400">
                <a:solidFill>
                  <a:srgbClr val="FFFFFF"/>
                </a:solidFill>
              </a:rPr>
              <a:t>What has been the educational experience for the students</a:t>
            </a:r>
            <a:endParaRPr>
              <a:solidFill>
                <a:srgbClr val="FFFFFF"/>
              </a:solidFill>
            </a:endParaRPr>
          </a:p>
          <a:p>
            <a:pPr indent="-228600" lvl="2" marL="1371600" rtl="0" algn="l">
              <a:lnSpc>
                <a:spcPct val="90000"/>
              </a:lnSpc>
              <a:spcBef>
                <a:spcPts val="500"/>
              </a:spcBef>
              <a:spcAft>
                <a:spcPts val="0"/>
              </a:spcAft>
              <a:buClr>
                <a:srgbClr val="FFFFFF"/>
              </a:buClr>
              <a:buSzPct val="100000"/>
              <a:buFont typeface="Noto Sans Symbols"/>
              <a:buChar char="▪"/>
            </a:pPr>
            <a:r>
              <a:rPr lang="en-US">
                <a:solidFill>
                  <a:srgbClr val="FFFFFF"/>
                </a:solidFill>
              </a:rPr>
              <a:t>Interventions, supports, placement, discipline, home language, socioeconomic factors, foster youth/homeless, years in SPED, any other commonalities</a:t>
            </a:r>
            <a:endParaRPr/>
          </a:p>
          <a:p>
            <a:pPr indent="-121284" lvl="1" marL="742950" rtl="0" algn="l">
              <a:lnSpc>
                <a:spcPct val="90000"/>
              </a:lnSpc>
              <a:spcBef>
                <a:spcPts val="500"/>
              </a:spcBef>
              <a:spcAft>
                <a:spcPts val="0"/>
              </a:spcAft>
              <a:buClr>
                <a:schemeClr val="lt1"/>
              </a:buClr>
              <a:buSzPct val="100000"/>
              <a:buFont typeface="Courier New"/>
              <a:buNone/>
            </a:pPr>
            <a:r>
              <a:t/>
            </a:r>
            <a:endParaRPr/>
          </a:p>
          <a:p>
            <a:pPr indent="0" lvl="0" marL="0" rtl="0" algn="l">
              <a:lnSpc>
                <a:spcPct val="90000"/>
              </a:lnSpc>
              <a:spcBef>
                <a:spcPts val="1000"/>
              </a:spcBef>
              <a:spcAft>
                <a:spcPts val="0"/>
              </a:spcAft>
              <a:buClr>
                <a:schemeClr val="lt1"/>
              </a:buClr>
              <a:buSzPct val="100000"/>
              <a:buNone/>
            </a:pPr>
            <a:r>
              <a:t/>
            </a:r>
            <a:endParaRPr/>
          </a:p>
          <a:p>
            <a:pPr indent="0" lvl="0" marL="0" rtl="0" algn="l">
              <a:lnSpc>
                <a:spcPct val="90000"/>
              </a:lnSpc>
              <a:spcBef>
                <a:spcPts val="1000"/>
              </a:spcBef>
              <a:spcAft>
                <a:spcPts val="0"/>
              </a:spcAft>
              <a:buClr>
                <a:schemeClr val="lt1"/>
              </a:buClr>
              <a:buSzPct val="100000"/>
              <a:buNone/>
            </a:pPr>
            <a:r>
              <a:t/>
            </a:r>
            <a:endParaRPr/>
          </a:p>
        </p:txBody>
      </p:sp>
      <p:graphicFrame>
        <p:nvGraphicFramePr>
          <p:cNvPr id="282" name="Google Shape;282;p28"/>
          <p:cNvGraphicFramePr/>
          <p:nvPr/>
        </p:nvGraphicFramePr>
        <p:xfrm>
          <a:off x="464634" y="2564780"/>
          <a:ext cx="3000000" cy="3000000"/>
        </p:xfrm>
        <a:graphic>
          <a:graphicData uri="http://schemas.openxmlformats.org/drawingml/2006/table">
            <a:tbl>
              <a:tblPr bandRow="1" firstCol="1" firstRow="1">
                <a:noFill/>
                <a:tableStyleId>{0E652361-6532-4215-B23E-7D57D90E65B5}</a:tableStyleId>
              </a:tblPr>
              <a:tblGrid>
                <a:gridCol w="1871375"/>
                <a:gridCol w="1792950"/>
                <a:gridCol w="847200"/>
                <a:gridCol w="1768850"/>
                <a:gridCol w="1109700"/>
                <a:gridCol w="1304625"/>
                <a:gridCol w="2573700"/>
              </a:tblGrid>
              <a:tr h="996975">
                <a:tc>
                  <a:txBody>
                    <a:bodyPr/>
                    <a:lstStyle/>
                    <a:p>
                      <a:pPr indent="0" lvl="0" marL="0" marR="0" rtl="0" algn="l">
                        <a:spcBef>
                          <a:spcPts val="0"/>
                        </a:spcBef>
                        <a:spcAft>
                          <a:spcPts val="0"/>
                        </a:spcAft>
                        <a:buNone/>
                      </a:pPr>
                      <a:r>
                        <a:rPr lang="en-US" sz="1600" u="none" cap="none" strike="noStrike">
                          <a:solidFill>
                            <a:srgbClr val="FFFFFF"/>
                          </a:solidFill>
                        </a:rPr>
                        <a:t>Student</a:t>
                      </a:r>
                      <a:endParaRPr sz="1600" u="none" cap="none" strike="noStrike"/>
                    </a:p>
                  </a:txBody>
                  <a:tcPr marT="0" marB="0" marR="68575" marL="68575"/>
                </a:tc>
                <a:tc>
                  <a:txBody>
                    <a:bodyPr/>
                    <a:lstStyle/>
                    <a:p>
                      <a:pPr indent="0" lvl="0" marL="0" marR="0" rtl="0" algn="l">
                        <a:spcBef>
                          <a:spcPts val="0"/>
                        </a:spcBef>
                        <a:spcAft>
                          <a:spcPts val="0"/>
                        </a:spcAft>
                        <a:buNone/>
                      </a:pPr>
                      <a:r>
                        <a:rPr lang="en-US" sz="1600" u="none" cap="none" strike="noStrike">
                          <a:solidFill>
                            <a:srgbClr val="FFFFFF"/>
                          </a:solidFill>
                        </a:rPr>
                        <a:t>School</a:t>
                      </a:r>
                      <a:endParaRPr sz="1600" u="none" cap="none" strike="noStrike"/>
                    </a:p>
                  </a:txBody>
                  <a:tcPr marT="0" marB="0" marR="68575" marL="68575"/>
                </a:tc>
                <a:tc>
                  <a:txBody>
                    <a:bodyPr/>
                    <a:lstStyle/>
                    <a:p>
                      <a:pPr indent="0" lvl="0" marL="0" marR="0" rtl="0" algn="l">
                        <a:spcBef>
                          <a:spcPts val="0"/>
                        </a:spcBef>
                        <a:spcAft>
                          <a:spcPts val="0"/>
                        </a:spcAft>
                        <a:buNone/>
                      </a:pPr>
                      <a:r>
                        <a:rPr lang="en-US" sz="1600" u="none" cap="none" strike="noStrike">
                          <a:solidFill>
                            <a:srgbClr val="FFFFFF"/>
                          </a:solidFill>
                        </a:rPr>
                        <a:t>Grade</a:t>
                      </a:r>
                      <a:endParaRPr sz="1600" u="none" cap="none" strike="noStrike"/>
                    </a:p>
                  </a:txBody>
                  <a:tcPr marT="0" marB="0" marR="68575" marL="68575"/>
                </a:tc>
                <a:tc>
                  <a:txBody>
                    <a:bodyPr/>
                    <a:lstStyle/>
                    <a:p>
                      <a:pPr indent="0" lvl="0" marL="0" marR="0" rtl="0" algn="ctr">
                        <a:spcBef>
                          <a:spcPts val="0"/>
                        </a:spcBef>
                        <a:spcAft>
                          <a:spcPts val="0"/>
                        </a:spcAft>
                        <a:buNone/>
                      </a:pPr>
                      <a:r>
                        <a:rPr lang="en-US" sz="1600" u="none" cap="none" strike="noStrike">
                          <a:solidFill>
                            <a:srgbClr val="FFFFFF"/>
                          </a:solidFill>
                        </a:rPr>
                        <a:t>Qualifying Disability</a:t>
                      </a:r>
                      <a:endParaRPr sz="1600" u="none" cap="none" strike="noStrike"/>
                    </a:p>
                  </a:txBody>
                  <a:tcPr marT="0" marB="0" marR="68575" marL="68575"/>
                </a:tc>
                <a:tc>
                  <a:txBody>
                    <a:bodyPr/>
                    <a:lstStyle/>
                    <a:p>
                      <a:pPr indent="0" lvl="0" marL="0" marR="0" rtl="0" algn="l">
                        <a:spcBef>
                          <a:spcPts val="0"/>
                        </a:spcBef>
                        <a:spcAft>
                          <a:spcPts val="0"/>
                        </a:spcAft>
                        <a:buNone/>
                      </a:pPr>
                      <a:r>
                        <a:rPr lang="en-US" sz="1600" u="none" cap="none" strike="noStrike">
                          <a:solidFill>
                            <a:srgbClr val="FFFFFF"/>
                          </a:solidFill>
                        </a:rPr>
                        <a:t>Race/ Ethnicity</a:t>
                      </a:r>
                      <a:endParaRPr sz="1600" u="none" cap="none" strike="noStrike"/>
                    </a:p>
                  </a:txBody>
                  <a:tcPr marT="0" marB="0" marR="68575" marL="68575"/>
                </a:tc>
                <a:tc>
                  <a:txBody>
                    <a:bodyPr/>
                    <a:lstStyle/>
                    <a:p>
                      <a:pPr indent="0" lvl="0" marL="0" marR="0" rtl="0" algn="l">
                        <a:spcBef>
                          <a:spcPts val="0"/>
                        </a:spcBef>
                        <a:spcAft>
                          <a:spcPts val="0"/>
                        </a:spcAft>
                        <a:buNone/>
                      </a:pPr>
                      <a:r>
                        <a:rPr lang="en-US" sz="1600" u="none" cap="none" strike="noStrike">
                          <a:solidFill>
                            <a:srgbClr val="FFFFFF"/>
                          </a:solidFill>
                        </a:rPr>
                        <a:t>Benchmark Scores</a:t>
                      </a:r>
                      <a:endParaRPr/>
                    </a:p>
                  </a:txBody>
                  <a:tcPr marT="0" marB="0" marR="68575" marL="68575"/>
                </a:tc>
                <a:tc>
                  <a:txBody>
                    <a:bodyPr/>
                    <a:lstStyle/>
                    <a:p>
                      <a:pPr indent="0" lvl="0" marL="0" marR="0" rtl="0" algn="l">
                        <a:spcBef>
                          <a:spcPts val="0"/>
                        </a:spcBef>
                        <a:spcAft>
                          <a:spcPts val="0"/>
                        </a:spcAft>
                        <a:buNone/>
                      </a:pPr>
                      <a:r>
                        <a:rPr lang="en-US" sz="1600" u="none" cap="none" strike="noStrike">
                          <a:solidFill>
                            <a:srgbClr val="FFFFFF"/>
                          </a:solidFill>
                        </a:rPr>
                        <a:t>SBAC scores</a:t>
                      </a:r>
                      <a:endParaRPr/>
                    </a:p>
                    <a:p>
                      <a:pPr indent="0" lvl="0" marL="0" marR="0" rtl="0" algn="l">
                        <a:spcBef>
                          <a:spcPts val="1800"/>
                        </a:spcBef>
                        <a:spcAft>
                          <a:spcPts val="0"/>
                        </a:spcAft>
                        <a:buClr>
                          <a:srgbClr val="FFFFFF"/>
                        </a:buClr>
                        <a:buSzPts val="1600"/>
                        <a:buFont typeface="Arial"/>
                        <a:buNone/>
                      </a:pPr>
                      <a:r>
                        <a:rPr lang="en-US" sz="1600" u="none" cap="none" strike="noStrike">
                          <a:solidFill>
                            <a:srgbClr val="FFFFFF"/>
                          </a:solidFill>
                        </a:rPr>
                        <a:t>(Is this above or below student average for LEA)</a:t>
                      </a:r>
                      <a:endParaRPr/>
                    </a:p>
                  </a:txBody>
                  <a:tcPr marT="0" marB="0" marR="68575" marL="68575"/>
                </a:tc>
              </a:tr>
              <a:tr h="260075">
                <a:tc>
                  <a:txBody>
                    <a:bodyPr/>
                    <a:lstStyle/>
                    <a:p>
                      <a:pPr indent="0" lvl="0" marL="0" marR="0" rtl="0" algn="l">
                        <a:spcBef>
                          <a:spcPts val="0"/>
                        </a:spcBef>
                        <a:spcAft>
                          <a:spcPts val="0"/>
                        </a:spcAft>
                        <a:buNone/>
                      </a:pPr>
                      <a:r>
                        <a:rPr lang="en-US" sz="1400" u="none" cap="none" strike="noStrike">
                          <a:solidFill>
                            <a:srgbClr val="002060"/>
                          </a:solidFill>
                        </a:rPr>
                        <a:t>Matthew Paschke</a:t>
                      </a:r>
                      <a:endParaRPr/>
                    </a:p>
                  </a:txBody>
                  <a:tcPr marT="0" marB="0" marR="68575" marL="68575"/>
                </a:tc>
                <a:tc>
                  <a:txBody>
                    <a:bodyPr/>
                    <a:lstStyle/>
                    <a:p>
                      <a:pPr indent="0" lvl="0" marL="0" marR="0" rtl="0" algn="l">
                        <a:spcBef>
                          <a:spcPts val="0"/>
                        </a:spcBef>
                        <a:spcAft>
                          <a:spcPts val="0"/>
                        </a:spcAft>
                        <a:buNone/>
                      </a:pPr>
                      <a:r>
                        <a:rPr lang="en-US" sz="1400" u="none" cap="none" strike="noStrike">
                          <a:solidFill>
                            <a:srgbClr val="002060"/>
                          </a:solidFill>
                        </a:rPr>
                        <a:t>Daniels Elementary</a:t>
                      </a:r>
                      <a:endParaRPr/>
                    </a:p>
                  </a:txBody>
                  <a:tcPr marT="0" marB="0" marR="68575" marL="68575"/>
                </a:tc>
                <a:tc>
                  <a:txBody>
                    <a:bodyPr/>
                    <a:lstStyle/>
                    <a:p>
                      <a:pPr indent="0" lvl="0" marL="0" marR="0" rtl="0" algn="l">
                        <a:spcBef>
                          <a:spcPts val="0"/>
                        </a:spcBef>
                        <a:spcAft>
                          <a:spcPts val="0"/>
                        </a:spcAft>
                        <a:buNone/>
                      </a:pPr>
                      <a:r>
                        <a:rPr lang="en-US" sz="1400" u="none" cap="none" strike="noStrike">
                          <a:solidFill>
                            <a:srgbClr val="002060"/>
                          </a:solidFill>
                        </a:rPr>
                        <a:t>5</a:t>
                      </a:r>
                      <a:endParaRPr/>
                    </a:p>
                  </a:txBody>
                  <a:tcPr marT="0" marB="0" marR="68575" marL="68575"/>
                </a:tc>
                <a:tc>
                  <a:txBody>
                    <a:bodyPr/>
                    <a:lstStyle/>
                    <a:p>
                      <a:pPr indent="0" lvl="0" marL="0" marR="0" rtl="0" algn="l">
                        <a:spcBef>
                          <a:spcPts val="0"/>
                        </a:spcBef>
                        <a:spcAft>
                          <a:spcPts val="0"/>
                        </a:spcAft>
                        <a:buNone/>
                      </a:pPr>
                      <a:r>
                        <a:rPr lang="en-US" sz="1400" u="none" cap="none" strike="noStrike">
                          <a:solidFill>
                            <a:srgbClr val="002060"/>
                          </a:solidFill>
                        </a:rPr>
                        <a:t>SLD</a:t>
                      </a:r>
                      <a:endParaRPr/>
                    </a:p>
                  </a:txBody>
                  <a:tcPr marT="0" marB="0" marR="68575" marL="68575"/>
                </a:tc>
                <a:tc>
                  <a:txBody>
                    <a:bodyPr/>
                    <a:lstStyle/>
                    <a:p>
                      <a:pPr indent="0" lvl="0" marL="0" marR="0" rtl="0" algn="l">
                        <a:spcBef>
                          <a:spcPts val="0"/>
                        </a:spcBef>
                        <a:spcAft>
                          <a:spcPts val="0"/>
                        </a:spcAft>
                        <a:buNone/>
                      </a:pPr>
                      <a:r>
                        <a:rPr lang="en-US" sz="1400" u="none" cap="none" strike="noStrike">
                          <a:solidFill>
                            <a:srgbClr val="002060"/>
                          </a:solidFill>
                        </a:rPr>
                        <a:t>White</a:t>
                      </a:r>
                      <a:endParaRPr/>
                    </a:p>
                  </a:txBody>
                  <a:tcPr marT="0" marB="0" marR="68575" marL="68575"/>
                </a:tc>
                <a:tc>
                  <a:txBody>
                    <a:bodyPr/>
                    <a:lstStyle/>
                    <a:p>
                      <a:pPr indent="0" lvl="0" marL="0" marR="0" rtl="0" algn="l">
                        <a:spcBef>
                          <a:spcPts val="0"/>
                        </a:spcBef>
                        <a:spcAft>
                          <a:spcPts val="0"/>
                        </a:spcAft>
                        <a:buNone/>
                      </a:pPr>
                      <a:r>
                        <a:rPr lang="en-US" sz="1400" u="none" cap="none" strike="noStrike">
                          <a:solidFill>
                            <a:srgbClr val="002060"/>
                          </a:solidFill>
                        </a:rPr>
                        <a:t>2</a:t>
                      </a:r>
                      <a:endParaRPr/>
                    </a:p>
                  </a:txBody>
                  <a:tcPr marT="0" marB="0" marR="68575" marL="68575"/>
                </a:tc>
                <a:tc>
                  <a:txBody>
                    <a:bodyPr/>
                    <a:lstStyle/>
                    <a:p>
                      <a:pPr indent="0" lvl="0" marL="0" marR="0" rtl="0" algn="l">
                        <a:spcBef>
                          <a:spcPts val="0"/>
                        </a:spcBef>
                        <a:spcAft>
                          <a:spcPts val="0"/>
                        </a:spcAft>
                        <a:buNone/>
                      </a:pPr>
                      <a:r>
                        <a:rPr lang="en-US" sz="1400" u="none" cap="none" strike="noStrike">
                          <a:solidFill>
                            <a:srgbClr val="002060"/>
                          </a:solidFill>
                        </a:rPr>
                        <a:t>198- below</a:t>
                      </a:r>
                      <a:endParaRPr/>
                    </a:p>
                  </a:txBody>
                  <a:tcPr marT="0" marB="0" marR="68575" marL="68575"/>
                </a:tc>
              </a:tr>
              <a:tr h="260075">
                <a:tc>
                  <a:txBody>
                    <a:bodyPr/>
                    <a:lstStyle/>
                    <a:p>
                      <a:pPr indent="0" lvl="0" marL="0" marR="0" rtl="0" algn="l">
                        <a:spcBef>
                          <a:spcPts val="0"/>
                        </a:spcBef>
                        <a:spcAft>
                          <a:spcPts val="0"/>
                        </a:spcAft>
                        <a:buNone/>
                      </a:pPr>
                      <a:r>
                        <a:rPr lang="en-US" sz="1400" u="none" cap="none" strike="noStrike">
                          <a:solidFill>
                            <a:srgbClr val="002060"/>
                          </a:solidFill>
                        </a:rPr>
                        <a:t>Zeke McMillan</a:t>
                      </a:r>
                      <a:endParaRPr/>
                    </a:p>
                  </a:txBody>
                  <a:tcPr marT="0" marB="0" marR="68575" marL="68575"/>
                </a:tc>
                <a:tc>
                  <a:txBody>
                    <a:bodyPr/>
                    <a:lstStyle/>
                    <a:p>
                      <a:pPr indent="0" lvl="0" marL="0" marR="0" rtl="0" algn="l">
                        <a:spcBef>
                          <a:spcPts val="0"/>
                        </a:spcBef>
                        <a:spcAft>
                          <a:spcPts val="0"/>
                        </a:spcAft>
                        <a:buNone/>
                      </a:pPr>
                      <a:r>
                        <a:rPr lang="en-US" sz="1400" u="none" cap="none" strike="noStrike">
                          <a:solidFill>
                            <a:srgbClr val="002060"/>
                          </a:solidFill>
                        </a:rPr>
                        <a:t>Heather Elementary</a:t>
                      </a:r>
                      <a:endParaRPr/>
                    </a:p>
                  </a:txBody>
                  <a:tcPr marT="0" marB="0" marR="68575" marL="68575"/>
                </a:tc>
                <a:tc>
                  <a:txBody>
                    <a:bodyPr/>
                    <a:lstStyle/>
                    <a:p>
                      <a:pPr indent="0" lvl="0" marL="0" marR="0" rtl="0" algn="l">
                        <a:spcBef>
                          <a:spcPts val="0"/>
                        </a:spcBef>
                        <a:spcAft>
                          <a:spcPts val="0"/>
                        </a:spcAft>
                        <a:buNone/>
                      </a:pPr>
                      <a:r>
                        <a:rPr lang="en-US" sz="1400" u="none" cap="none" strike="noStrike">
                          <a:solidFill>
                            <a:srgbClr val="002060"/>
                          </a:solidFill>
                        </a:rPr>
                        <a:t>4</a:t>
                      </a:r>
                      <a:endParaRPr/>
                    </a:p>
                  </a:txBody>
                  <a:tcPr marT="0" marB="0" marR="68575" marL="68575"/>
                </a:tc>
                <a:tc>
                  <a:txBody>
                    <a:bodyPr/>
                    <a:lstStyle/>
                    <a:p>
                      <a:pPr indent="0" lvl="0" marL="0" marR="0" rtl="0" algn="l">
                        <a:spcBef>
                          <a:spcPts val="0"/>
                        </a:spcBef>
                        <a:spcAft>
                          <a:spcPts val="0"/>
                        </a:spcAft>
                        <a:buNone/>
                      </a:pPr>
                      <a:r>
                        <a:rPr lang="en-US" sz="1400" u="none" cap="none" strike="noStrike">
                          <a:solidFill>
                            <a:srgbClr val="002060"/>
                          </a:solidFill>
                        </a:rPr>
                        <a:t>ED</a:t>
                      </a:r>
                      <a:endParaRPr/>
                    </a:p>
                  </a:txBody>
                  <a:tcPr marT="0" marB="0" marR="68575" marL="68575"/>
                </a:tc>
                <a:tc>
                  <a:txBody>
                    <a:bodyPr/>
                    <a:lstStyle/>
                    <a:p>
                      <a:pPr indent="0" lvl="0" marL="0" marR="0" rtl="0" algn="l">
                        <a:spcBef>
                          <a:spcPts val="0"/>
                        </a:spcBef>
                        <a:spcAft>
                          <a:spcPts val="0"/>
                        </a:spcAft>
                        <a:buNone/>
                      </a:pPr>
                      <a:r>
                        <a:rPr lang="en-US" sz="1400" u="none" cap="none" strike="noStrike">
                          <a:solidFill>
                            <a:srgbClr val="002060"/>
                          </a:solidFill>
                        </a:rPr>
                        <a:t>Hispanic</a:t>
                      </a:r>
                      <a:endParaRPr/>
                    </a:p>
                  </a:txBody>
                  <a:tcPr marT="0" marB="0" marR="68575" marL="68575"/>
                </a:tc>
                <a:tc>
                  <a:txBody>
                    <a:bodyPr/>
                    <a:lstStyle/>
                    <a:p>
                      <a:pPr indent="0" lvl="0" marL="0" marR="0" rtl="0" algn="l">
                        <a:spcBef>
                          <a:spcPts val="0"/>
                        </a:spcBef>
                        <a:spcAft>
                          <a:spcPts val="0"/>
                        </a:spcAft>
                        <a:buNone/>
                      </a:pPr>
                      <a:r>
                        <a:rPr lang="en-US" sz="1400" u="none" cap="none" strike="noStrike">
                          <a:solidFill>
                            <a:srgbClr val="002060"/>
                          </a:solidFill>
                        </a:rPr>
                        <a:t>2</a:t>
                      </a:r>
                      <a:endParaRPr/>
                    </a:p>
                  </a:txBody>
                  <a:tcPr marT="0" marB="0" marR="68575" marL="68575"/>
                </a:tc>
                <a:tc>
                  <a:txBody>
                    <a:bodyPr/>
                    <a:lstStyle/>
                    <a:p>
                      <a:pPr indent="0" lvl="0" marL="0" marR="0" rtl="0" algn="l">
                        <a:spcBef>
                          <a:spcPts val="0"/>
                        </a:spcBef>
                        <a:spcAft>
                          <a:spcPts val="0"/>
                        </a:spcAft>
                        <a:buNone/>
                      </a:pPr>
                      <a:r>
                        <a:rPr lang="en-US" sz="1400" u="none" cap="none" strike="noStrike">
                          <a:solidFill>
                            <a:srgbClr val="002060"/>
                          </a:solidFill>
                        </a:rPr>
                        <a:t>210-below</a:t>
                      </a:r>
                      <a:endParaRPr/>
                    </a:p>
                  </a:txBody>
                  <a:tcPr marT="0" marB="0" marR="68575" marL="68575"/>
                </a:tc>
              </a:tr>
              <a:tr h="260075">
                <a:tc>
                  <a:txBody>
                    <a:bodyPr/>
                    <a:lstStyle/>
                    <a:p>
                      <a:pPr indent="0" lvl="0" marL="0" marR="0" rtl="0" algn="l">
                        <a:spcBef>
                          <a:spcPts val="0"/>
                        </a:spcBef>
                        <a:spcAft>
                          <a:spcPts val="0"/>
                        </a:spcAft>
                        <a:buNone/>
                      </a:pPr>
                      <a:r>
                        <a:t/>
                      </a:r>
                      <a:endParaRPr sz="1800" u="none" cap="none" strike="noStrike">
                        <a:solidFill>
                          <a:srgbClr val="002060"/>
                        </a:solidFill>
                        <a:highlight>
                          <a:srgbClr val="F6DFBB"/>
                        </a:highlight>
                      </a:endParaRPr>
                    </a:p>
                  </a:txBody>
                  <a:tcPr marT="0" marB="0" marR="68575" marL="68575"/>
                </a:tc>
                <a:tc>
                  <a:txBody>
                    <a:bodyPr/>
                    <a:lstStyle/>
                    <a:p>
                      <a:pPr indent="0" lvl="0" marL="0" marR="0" rtl="0" algn="l">
                        <a:spcBef>
                          <a:spcPts val="0"/>
                        </a:spcBef>
                        <a:spcAft>
                          <a:spcPts val="0"/>
                        </a:spcAft>
                        <a:buNone/>
                      </a:pPr>
                      <a:r>
                        <a:t/>
                      </a:r>
                      <a:endParaRPr sz="1800" u="none" cap="none" strike="noStrike">
                        <a:solidFill>
                          <a:srgbClr val="002060"/>
                        </a:solidFill>
                        <a:highlight>
                          <a:srgbClr val="F6DFBB"/>
                        </a:highlight>
                      </a:endParaRPr>
                    </a:p>
                  </a:txBody>
                  <a:tcPr marT="0" marB="0" marR="68575" marL="68575"/>
                </a:tc>
                <a:tc>
                  <a:txBody>
                    <a:bodyPr/>
                    <a:lstStyle/>
                    <a:p>
                      <a:pPr indent="0" lvl="0" marL="0" marR="0" rtl="0" algn="l">
                        <a:spcBef>
                          <a:spcPts val="0"/>
                        </a:spcBef>
                        <a:spcAft>
                          <a:spcPts val="0"/>
                        </a:spcAft>
                        <a:buNone/>
                      </a:pPr>
                      <a:r>
                        <a:t/>
                      </a:r>
                      <a:endParaRPr sz="1800" u="none" cap="none" strike="noStrike">
                        <a:solidFill>
                          <a:srgbClr val="002060"/>
                        </a:solidFill>
                        <a:highlight>
                          <a:srgbClr val="F6DFBB"/>
                        </a:highlight>
                      </a:endParaRPr>
                    </a:p>
                  </a:txBody>
                  <a:tcPr marT="0" marB="0" marR="68575" marL="68575"/>
                </a:tc>
                <a:tc>
                  <a:txBody>
                    <a:bodyPr/>
                    <a:lstStyle/>
                    <a:p>
                      <a:pPr indent="0" lvl="0" marL="0" marR="0" rtl="0" algn="l">
                        <a:spcBef>
                          <a:spcPts val="0"/>
                        </a:spcBef>
                        <a:spcAft>
                          <a:spcPts val="0"/>
                        </a:spcAft>
                        <a:buNone/>
                      </a:pPr>
                      <a:r>
                        <a:t/>
                      </a:r>
                      <a:endParaRPr sz="1800" u="none" cap="none" strike="noStrike">
                        <a:solidFill>
                          <a:srgbClr val="002060"/>
                        </a:solidFill>
                        <a:highlight>
                          <a:srgbClr val="F6DFBB"/>
                        </a:highlight>
                      </a:endParaRPr>
                    </a:p>
                  </a:txBody>
                  <a:tcPr marT="0" marB="0" marR="68575" marL="68575"/>
                </a:tc>
                <a:tc>
                  <a:txBody>
                    <a:bodyPr/>
                    <a:lstStyle/>
                    <a:p>
                      <a:pPr indent="0" lvl="0" marL="0" marR="0" rtl="0" algn="l">
                        <a:spcBef>
                          <a:spcPts val="0"/>
                        </a:spcBef>
                        <a:spcAft>
                          <a:spcPts val="0"/>
                        </a:spcAft>
                        <a:buNone/>
                      </a:pPr>
                      <a:r>
                        <a:t/>
                      </a:r>
                      <a:endParaRPr sz="1800" u="none" cap="none" strike="noStrike">
                        <a:solidFill>
                          <a:srgbClr val="002060"/>
                        </a:solidFill>
                        <a:highlight>
                          <a:srgbClr val="F6DFBB"/>
                        </a:highlight>
                      </a:endParaRPr>
                    </a:p>
                  </a:txBody>
                  <a:tcPr marT="0" marB="0" marR="68575" marL="68575"/>
                </a:tc>
                <a:tc>
                  <a:txBody>
                    <a:bodyPr/>
                    <a:lstStyle/>
                    <a:p>
                      <a:pPr indent="0" lvl="0" marL="0" marR="0" rtl="0" algn="l">
                        <a:spcBef>
                          <a:spcPts val="0"/>
                        </a:spcBef>
                        <a:spcAft>
                          <a:spcPts val="0"/>
                        </a:spcAft>
                        <a:buNone/>
                      </a:pPr>
                      <a:r>
                        <a:t/>
                      </a:r>
                      <a:endParaRPr sz="1800" u="none" cap="none" strike="noStrike">
                        <a:solidFill>
                          <a:srgbClr val="002060"/>
                        </a:solidFill>
                        <a:highlight>
                          <a:srgbClr val="F6DFBB"/>
                        </a:highlight>
                      </a:endParaRPr>
                    </a:p>
                  </a:txBody>
                  <a:tcPr marT="0" marB="0" marR="68575" marL="68575"/>
                </a:tc>
                <a:tc>
                  <a:txBody>
                    <a:bodyPr/>
                    <a:lstStyle/>
                    <a:p>
                      <a:pPr indent="0" lvl="0" marL="0" marR="0" rtl="0" algn="l">
                        <a:spcBef>
                          <a:spcPts val="0"/>
                        </a:spcBef>
                        <a:spcAft>
                          <a:spcPts val="0"/>
                        </a:spcAft>
                        <a:buNone/>
                      </a:pPr>
                      <a:r>
                        <a:t/>
                      </a:r>
                      <a:endParaRPr sz="1800" u="none" cap="none" strike="noStrike">
                        <a:solidFill>
                          <a:srgbClr val="002060"/>
                        </a:solidFill>
                        <a:highlight>
                          <a:srgbClr val="F6DFBB"/>
                        </a:highlight>
                      </a:endParaRPr>
                    </a:p>
                  </a:txBody>
                  <a:tcPr marT="0" marB="0" marR="68575" marL="68575"/>
                </a:tc>
              </a:tr>
              <a:tr h="260075">
                <a:tc>
                  <a:txBody>
                    <a:bodyPr/>
                    <a:lstStyle/>
                    <a:p>
                      <a:pPr indent="0" lvl="0" marL="0" marR="0" rtl="0" algn="l">
                        <a:spcBef>
                          <a:spcPts val="0"/>
                        </a:spcBef>
                        <a:spcAft>
                          <a:spcPts val="0"/>
                        </a:spcAft>
                        <a:buNone/>
                      </a:pPr>
                      <a:r>
                        <a:t/>
                      </a:r>
                      <a:endParaRPr sz="1800" u="none" cap="none" strike="noStrike">
                        <a:solidFill>
                          <a:srgbClr val="002060"/>
                        </a:solidFill>
                      </a:endParaRPr>
                    </a:p>
                  </a:txBody>
                  <a:tcPr marT="0" marB="0" marR="68575" marL="68575"/>
                </a:tc>
                <a:tc>
                  <a:txBody>
                    <a:bodyPr/>
                    <a:lstStyle/>
                    <a:p>
                      <a:pPr indent="0" lvl="0" marL="0" marR="0" rtl="0" algn="l">
                        <a:spcBef>
                          <a:spcPts val="0"/>
                        </a:spcBef>
                        <a:spcAft>
                          <a:spcPts val="0"/>
                        </a:spcAft>
                        <a:buNone/>
                      </a:pPr>
                      <a:r>
                        <a:t/>
                      </a:r>
                      <a:endParaRPr sz="1800" u="none" cap="none" strike="noStrike">
                        <a:solidFill>
                          <a:srgbClr val="002060"/>
                        </a:solidFill>
                      </a:endParaRPr>
                    </a:p>
                  </a:txBody>
                  <a:tcPr marT="0" marB="0" marR="68575" marL="68575"/>
                </a:tc>
                <a:tc>
                  <a:txBody>
                    <a:bodyPr/>
                    <a:lstStyle/>
                    <a:p>
                      <a:pPr indent="0" lvl="0" marL="0" marR="0" rtl="0" algn="l">
                        <a:spcBef>
                          <a:spcPts val="0"/>
                        </a:spcBef>
                        <a:spcAft>
                          <a:spcPts val="0"/>
                        </a:spcAft>
                        <a:buNone/>
                      </a:pPr>
                      <a:r>
                        <a:t/>
                      </a:r>
                      <a:endParaRPr sz="1800" u="none" cap="none" strike="noStrike">
                        <a:solidFill>
                          <a:srgbClr val="002060"/>
                        </a:solidFill>
                      </a:endParaRPr>
                    </a:p>
                  </a:txBody>
                  <a:tcPr marT="0" marB="0" marR="68575" marL="68575"/>
                </a:tc>
                <a:tc>
                  <a:txBody>
                    <a:bodyPr/>
                    <a:lstStyle/>
                    <a:p>
                      <a:pPr indent="0" lvl="0" marL="0" marR="0" rtl="0" algn="l">
                        <a:spcBef>
                          <a:spcPts val="0"/>
                        </a:spcBef>
                        <a:spcAft>
                          <a:spcPts val="0"/>
                        </a:spcAft>
                        <a:buNone/>
                      </a:pPr>
                      <a:r>
                        <a:t/>
                      </a:r>
                      <a:endParaRPr sz="1800" u="none" cap="none" strike="noStrike">
                        <a:solidFill>
                          <a:srgbClr val="002060"/>
                        </a:solidFill>
                      </a:endParaRPr>
                    </a:p>
                  </a:txBody>
                  <a:tcPr marT="0" marB="0" marR="68575" marL="68575"/>
                </a:tc>
                <a:tc>
                  <a:txBody>
                    <a:bodyPr/>
                    <a:lstStyle/>
                    <a:p>
                      <a:pPr indent="0" lvl="0" marL="0" marR="0" rtl="0" algn="l">
                        <a:spcBef>
                          <a:spcPts val="0"/>
                        </a:spcBef>
                        <a:spcAft>
                          <a:spcPts val="0"/>
                        </a:spcAft>
                        <a:buNone/>
                      </a:pPr>
                      <a:r>
                        <a:t/>
                      </a:r>
                      <a:endParaRPr sz="1800" u="none" cap="none" strike="noStrike">
                        <a:solidFill>
                          <a:srgbClr val="002060"/>
                        </a:solidFill>
                      </a:endParaRPr>
                    </a:p>
                  </a:txBody>
                  <a:tcPr marT="0" marB="0" marR="68575" marL="68575"/>
                </a:tc>
                <a:tc>
                  <a:txBody>
                    <a:bodyPr/>
                    <a:lstStyle/>
                    <a:p>
                      <a:pPr indent="0" lvl="0" marL="0" marR="0" rtl="0" algn="l">
                        <a:spcBef>
                          <a:spcPts val="0"/>
                        </a:spcBef>
                        <a:spcAft>
                          <a:spcPts val="0"/>
                        </a:spcAft>
                        <a:buNone/>
                      </a:pPr>
                      <a:r>
                        <a:t/>
                      </a:r>
                      <a:endParaRPr sz="1800" u="none" cap="none" strike="noStrike">
                        <a:solidFill>
                          <a:srgbClr val="002060"/>
                        </a:solidFill>
                      </a:endParaRPr>
                    </a:p>
                  </a:txBody>
                  <a:tcPr marT="0" marB="0" marR="68575" marL="68575"/>
                </a:tc>
                <a:tc>
                  <a:txBody>
                    <a:bodyPr/>
                    <a:lstStyle/>
                    <a:p>
                      <a:pPr indent="0" lvl="0" marL="0" marR="0" rtl="0" algn="l">
                        <a:spcBef>
                          <a:spcPts val="0"/>
                        </a:spcBef>
                        <a:spcAft>
                          <a:spcPts val="0"/>
                        </a:spcAft>
                        <a:buNone/>
                      </a:pPr>
                      <a:r>
                        <a:t/>
                      </a:r>
                      <a:endParaRPr sz="1800" u="none" cap="none" strike="noStrike">
                        <a:solidFill>
                          <a:srgbClr val="002060"/>
                        </a:solidFill>
                      </a:endParaRPr>
                    </a:p>
                  </a:txBody>
                  <a:tcPr marT="0" marB="0" marR="68575" marL="68575"/>
                </a:tc>
              </a:tr>
              <a:tr h="260075">
                <a:tc>
                  <a:txBody>
                    <a:bodyPr/>
                    <a:lstStyle/>
                    <a:p>
                      <a:pPr indent="0" lvl="0" marL="0" marR="0" rtl="0" algn="l">
                        <a:spcBef>
                          <a:spcPts val="0"/>
                        </a:spcBef>
                        <a:spcAft>
                          <a:spcPts val="0"/>
                        </a:spcAft>
                        <a:buNone/>
                      </a:pPr>
                      <a:r>
                        <a:t/>
                      </a:r>
                      <a:endParaRPr sz="1800" u="none" cap="none" strike="noStrike">
                        <a:solidFill>
                          <a:srgbClr val="002060"/>
                        </a:solidFill>
                        <a:highlight>
                          <a:srgbClr val="F6DFBB"/>
                        </a:highlight>
                      </a:endParaRPr>
                    </a:p>
                  </a:txBody>
                  <a:tcPr marT="0" marB="0" marR="68575" marL="68575"/>
                </a:tc>
                <a:tc>
                  <a:txBody>
                    <a:bodyPr/>
                    <a:lstStyle/>
                    <a:p>
                      <a:pPr indent="0" lvl="0" marL="0" marR="0" rtl="0" algn="l">
                        <a:spcBef>
                          <a:spcPts val="0"/>
                        </a:spcBef>
                        <a:spcAft>
                          <a:spcPts val="0"/>
                        </a:spcAft>
                        <a:buNone/>
                      </a:pPr>
                      <a:r>
                        <a:t/>
                      </a:r>
                      <a:endParaRPr sz="1800" u="none" cap="none" strike="noStrike">
                        <a:solidFill>
                          <a:srgbClr val="002060"/>
                        </a:solidFill>
                        <a:highlight>
                          <a:srgbClr val="F6DFBB"/>
                        </a:highlight>
                      </a:endParaRPr>
                    </a:p>
                  </a:txBody>
                  <a:tcPr marT="0" marB="0" marR="68575" marL="68575"/>
                </a:tc>
                <a:tc>
                  <a:txBody>
                    <a:bodyPr/>
                    <a:lstStyle/>
                    <a:p>
                      <a:pPr indent="0" lvl="0" marL="0" marR="0" rtl="0" algn="l">
                        <a:spcBef>
                          <a:spcPts val="0"/>
                        </a:spcBef>
                        <a:spcAft>
                          <a:spcPts val="0"/>
                        </a:spcAft>
                        <a:buNone/>
                      </a:pPr>
                      <a:r>
                        <a:t/>
                      </a:r>
                      <a:endParaRPr sz="1800" u="none" cap="none" strike="noStrike">
                        <a:solidFill>
                          <a:srgbClr val="002060"/>
                        </a:solidFill>
                        <a:highlight>
                          <a:srgbClr val="F6DFBB"/>
                        </a:highlight>
                      </a:endParaRPr>
                    </a:p>
                  </a:txBody>
                  <a:tcPr marT="0" marB="0" marR="68575" marL="68575"/>
                </a:tc>
                <a:tc>
                  <a:txBody>
                    <a:bodyPr/>
                    <a:lstStyle/>
                    <a:p>
                      <a:pPr indent="0" lvl="0" marL="0" marR="0" rtl="0" algn="l">
                        <a:spcBef>
                          <a:spcPts val="0"/>
                        </a:spcBef>
                        <a:spcAft>
                          <a:spcPts val="0"/>
                        </a:spcAft>
                        <a:buNone/>
                      </a:pPr>
                      <a:r>
                        <a:t/>
                      </a:r>
                      <a:endParaRPr sz="1800" u="none" cap="none" strike="noStrike">
                        <a:solidFill>
                          <a:srgbClr val="002060"/>
                        </a:solidFill>
                        <a:highlight>
                          <a:srgbClr val="F6DFBB"/>
                        </a:highlight>
                      </a:endParaRPr>
                    </a:p>
                  </a:txBody>
                  <a:tcPr marT="0" marB="0" marR="68575" marL="68575"/>
                </a:tc>
                <a:tc>
                  <a:txBody>
                    <a:bodyPr/>
                    <a:lstStyle/>
                    <a:p>
                      <a:pPr indent="0" lvl="0" marL="0" marR="0" rtl="0" algn="l">
                        <a:spcBef>
                          <a:spcPts val="0"/>
                        </a:spcBef>
                        <a:spcAft>
                          <a:spcPts val="0"/>
                        </a:spcAft>
                        <a:buNone/>
                      </a:pPr>
                      <a:r>
                        <a:t/>
                      </a:r>
                      <a:endParaRPr sz="1800" u="none" cap="none" strike="noStrike">
                        <a:solidFill>
                          <a:srgbClr val="002060"/>
                        </a:solidFill>
                        <a:highlight>
                          <a:srgbClr val="F6DFBB"/>
                        </a:highlight>
                      </a:endParaRPr>
                    </a:p>
                  </a:txBody>
                  <a:tcPr marT="0" marB="0" marR="68575" marL="68575"/>
                </a:tc>
                <a:tc>
                  <a:txBody>
                    <a:bodyPr/>
                    <a:lstStyle/>
                    <a:p>
                      <a:pPr indent="0" lvl="0" marL="0" marR="0" rtl="0" algn="l">
                        <a:spcBef>
                          <a:spcPts val="0"/>
                        </a:spcBef>
                        <a:spcAft>
                          <a:spcPts val="0"/>
                        </a:spcAft>
                        <a:buNone/>
                      </a:pPr>
                      <a:r>
                        <a:t/>
                      </a:r>
                      <a:endParaRPr sz="1800" u="none" cap="none" strike="noStrike">
                        <a:solidFill>
                          <a:srgbClr val="002060"/>
                        </a:solidFill>
                        <a:highlight>
                          <a:srgbClr val="F6DFBB"/>
                        </a:highlight>
                      </a:endParaRPr>
                    </a:p>
                  </a:txBody>
                  <a:tcPr marT="0" marB="0" marR="68575" marL="68575"/>
                </a:tc>
                <a:tc>
                  <a:txBody>
                    <a:bodyPr/>
                    <a:lstStyle/>
                    <a:p>
                      <a:pPr indent="0" lvl="0" marL="0" marR="0" rtl="0" algn="l">
                        <a:spcBef>
                          <a:spcPts val="0"/>
                        </a:spcBef>
                        <a:spcAft>
                          <a:spcPts val="0"/>
                        </a:spcAft>
                        <a:buNone/>
                      </a:pPr>
                      <a:r>
                        <a:t/>
                      </a:r>
                      <a:endParaRPr sz="1800" u="none" cap="none" strike="noStrike">
                        <a:solidFill>
                          <a:srgbClr val="002060"/>
                        </a:solidFill>
                        <a:highlight>
                          <a:srgbClr val="F6DFBB"/>
                        </a:highlight>
                      </a:endParaRPr>
                    </a:p>
                  </a:txBody>
                  <a:tcPr marT="0" marB="0" marR="68575" marL="68575"/>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29"/>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Data-Supported Quantified Problem Statements</a:t>
            </a:r>
            <a:endParaRPr/>
          </a:p>
        </p:txBody>
      </p:sp>
      <p:sp>
        <p:nvSpPr>
          <p:cNvPr id="288" name="Google Shape;288;p29"/>
          <p:cNvSpPr txBox="1"/>
          <p:nvPr>
            <p:ph idx="1" type="body"/>
          </p:nvPr>
        </p:nvSpPr>
        <p:spPr>
          <a:xfrm>
            <a:off x="152400" y="1638300"/>
            <a:ext cx="11887200" cy="501590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3200"/>
              <a:buNone/>
            </a:pPr>
            <a:r>
              <a:t/>
            </a:r>
            <a:endParaRPr>
              <a:solidFill>
                <a:schemeClr val="accent4"/>
              </a:solidFill>
            </a:endParaRPr>
          </a:p>
          <a:p>
            <a:pPr indent="-228600" lvl="0" marL="228600" rtl="0" algn="l">
              <a:lnSpc>
                <a:spcPct val="90000"/>
              </a:lnSpc>
              <a:spcBef>
                <a:spcPts val="1000"/>
              </a:spcBef>
              <a:spcAft>
                <a:spcPts val="0"/>
              </a:spcAft>
              <a:buClr>
                <a:schemeClr val="accent4"/>
              </a:buClr>
              <a:buSzPts val="3200"/>
              <a:buNone/>
            </a:pPr>
            <a:r>
              <a:rPr lang="en-US">
                <a:solidFill>
                  <a:schemeClr val="accent4"/>
                </a:solidFill>
              </a:rPr>
              <a:t>Develop one or more problem statements</a:t>
            </a:r>
            <a:endParaRPr/>
          </a:p>
          <a:p>
            <a:pPr indent="-457200" lvl="1" marL="914400" rtl="0" algn="l">
              <a:lnSpc>
                <a:spcPct val="90000"/>
              </a:lnSpc>
              <a:spcBef>
                <a:spcPts val="500"/>
              </a:spcBef>
              <a:spcAft>
                <a:spcPts val="0"/>
              </a:spcAft>
              <a:buClr>
                <a:schemeClr val="lt1"/>
              </a:buClr>
              <a:buSzPts val="2800"/>
              <a:buFont typeface="Courier New"/>
              <a:buChar char="o"/>
            </a:pPr>
            <a:r>
              <a:rPr lang="en-US"/>
              <a:t>A good problem statement has the following qualities</a:t>
            </a:r>
            <a:endParaRPr/>
          </a:p>
          <a:p>
            <a:pPr indent="-228600" lvl="2" marL="1143000" rtl="0" algn="l">
              <a:lnSpc>
                <a:spcPct val="90000"/>
              </a:lnSpc>
              <a:spcBef>
                <a:spcPts val="500"/>
              </a:spcBef>
              <a:spcAft>
                <a:spcPts val="0"/>
              </a:spcAft>
              <a:buClr>
                <a:srgbClr val="FFFFFF"/>
              </a:buClr>
              <a:buSzPts val="2000"/>
              <a:buFont typeface="Noto Sans Symbols"/>
              <a:buChar char="▪"/>
            </a:pPr>
            <a:r>
              <a:rPr lang="en-US">
                <a:solidFill>
                  <a:srgbClr val="FFFFFF"/>
                </a:solidFill>
              </a:rPr>
              <a:t>It is student-centered</a:t>
            </a:r>
            <a:endParaRPr>
              <a:solidFill>
                <a:srgbClr val="FFFFFF"/>
              </a:solidFill>
            </a:endParaRPr>
          </a:p>
          <a:p>
            <a:pPr indent="-228600" lvl="2" marL="1143000" rtl="0" algn="l">
              <a:lnSpc>
                <a:spcPct val="90000"/>
              </a:lnSpc>
              <a:spcBef>
                <a:spcPts val="500"/>
              </a:spcBef>
              <a:spcAft>
                <a:spcPts val="0"/>
              </a:spcAft>
              <a:buClr>
                <a:srgbClr val="FFFFFF"/>
              </a:buClr>
              <a:buSzPts val="2000"/>
              <a:buFont typeface="Noto Sans Symbols"/>
              <a:buChar char="▪"/>
            </a:pPr>
            <a:r>
              <a:rPr lang="en-US">
                <a:solidFill>
                  <a:srgbClr val="FFFFFF"/>
                </a:solidFill>
              </a:rPr>
              <a:t>It is directly connected to the Indicators/unmet targets that need to be addressed</a:t>
            </a:r>
            <a:endParaRPr>
              <a:solidFill>
                <a:srgbClr val="FFFFFF"/>
              </a:solidFill>
            </a:endParaRPr>
          </a:p>
          <a:p>
            <a:pPr indent="-228600" lvl="2" marL="1143000" rtl="0" algn="l">
              <a:lnSpc>
                <a:spcPct val="90000"/>
              </a:lnSpc>
              <a:spcBef>
                <a:spcPts val="500"/>
              </a:spcBef>
              <a:spcAft>
                <a:spcPts val="0"/>
              </a:spcAft>
              <a:buClr>
                <a:srgbClr val="FFFFFF"/>
              </a:buClr>
              <a:buSzPts val="2000"/>
              <a:buFont typeface="Noto Sans Symbols"/>
              <a:buChar char="▪"/>
            </a:pPr>
            <a:r>
              <a:rPr lang="en-US">
                <a:solidFill>
                  <a:srgbClr val="FFFFFF"/>
                </a:solidFill>
              </a:rPr>
              <a:t>It uses data to state the problem or situation</a:t>
            </a:r>
            <a:endParaRPr>
              <a:solidFill>
                <a:srgbClr val="FFFFFF"/>
              </a:solidFill>
            </a:endParaRPr>
          </a:p>
          <a:p>
            <a:pPr indent="-228600" lvl="2" marL="1143000" rtl="0" algn="l">
              <a:lnSpc>
                <a:spcPct val="90000"/>
              </a:lnSpc>
              <a:spcBef>
                <a:spcPts val="500"/>
              </a:spcBef>
              <a:spcAft>
                <a:spcPts val="0"/>
              </a:spcAft>
              <a:buClr>
                <a:srgbClr val="FFFFFF"/>
              </a:buClr>
              <a:buSzPts val="2000"/>
              <a:buFont typeface="Noto Sans Symbols"/>
              <a:buChar char="▪"/>
            </a:pPr>
            <a:r>
              <a:rPr lang="en-US">
                <a:solidFill>
                  <a:srgbClr val="FFFFFF"/>
                </a:solidFill>
              </a:rPr>
              <a:t>It can be understood by those in and outside the LEA without additional explanation</a:t>
            </a:r>
            <a:endParaRPr>
              <a:solidFill>
                <a:srgbClr val="FFFFFF"/>
              </a:solidFill>
            </a:endParaRPr>
          </a:p>
          <a:p>
            <a:pPr indent="0" lvl="0" marL="0" rtl="0" algn="l">
              <a:lnSpc>
                <a:spcPct val="90000"/>
              </a:lnSpc>
              <a:spcBef>
                <a:spcPts val="1000"/>
              </a:spcBef>
              <a:spcAft>
                <a:spcPts val="0"/>
              </a:spcAft>
              <a:buClr>
                <a:schemeClr val="lt1"/>
              </a:buClr>
              <a:buSzPts val="3200"/>
              <a:buNone/>
            </a:pPr>
            <a:r>
              <a:t/>
            </a:r>
            <a:endParaRPr>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p3"/>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FMTA</a:t>
            </a:r>
            <a:r>
              <a:rPr lang="en-US" sz="4400"/>
              <a:t> Unit </a:t>
            </a:r>
            <a:r>
              <a:rPr lang="en-US"/>
              <a:t>II</a:t>
            </a:r>
            <a:endParaRPr/>
          </a:p>
        </p:txBody>
      </p:sp>
      <p:sp>
        <p:nvSpPr>
          <p:cNvPr id="51" name="Google Shape;51;p3"/>
          <p:cNvSpPr txBox="1"/>
          <p:nvPr>
            <p:ph idx="1" type="body"/>
          </p:nvPr>
        </p:nvSpPr>
        <p:spPr>
          <a:xfrm>
            <a:off x="152400" y="1638300"/>
            <a:ext cx="11887200" cy="5015901"/>
          </a:xfrm>
          <a:prstGeom prst="rect">
            <a:avLst/>
          </a:prstGeom>
          <a:noFill/>
          <a:ln>
            <a:noFill/>
          </a:ln>
        </p:spPr>
        <p:txBody>
          <a:bodyPr anchorCtr="0" anchor="t" bIns="45700" lIns="91425" spcFirstLastPara="1" rIns="91425" wrap="square" tIns="45700">
            <a:normAutofit/>
          </a:bodyPr>
          <a:lstStyle/>
          <a:p>
            <a:pPr indent="-76200" lvl="0" marL="228600" rtl="0" algn="l">
              <a:lnSpc>
                <a:spcPct val="90000"/>
              </a:lnSpc>
              <a:spcBef>
                <a:spcPts val="0"/>
              </a:spcBef>
              <a:spcAft>
                <a:spcPts val="0"/>
              </a:spcAft>
              <a:buClr>
                <a:schemeClr val="lt1"/>
              </a:buClr>
              <a:buSzPts val="2400"/>
              <a:buNone/>
            </a:pPr>
            <a:r>
              <a:t/>
            </a:r>
            <a:endParaRPr sz="2400"/>
          </a:p>
          <a:p>
            <a:pPr indent="-76200" lvl="0" marL="228600" rtl="0" algn="l">
              <a:lnSpc>
                <a:spcPct val="90000"/>
              </a:lnSpc>
              <a:spcBef>
                <a:spcPts val="1000"/>
              </a:spcBef>
              <a:spcAft>
                <a:spcPts val="0"/>
              </a:spcAft>
              <a:buClr>
                <a:schemeClr val="lt1"/>
              </a:buClr>
              <a:buSzPts val="2400"/>
              <a:buNone/>
            </a:pPr>
            <a:r>
              <a:t/>
            </a:r>
            <a:endParaRPr sz="2400"/>
          </a:p>
          <a:p>
            <a:pPr indent="-177800" lvl="0" marL="228600" rtl="0" algn="l">
              <a:lnSpc>
                <a:spcPct val="90000"/>
              </a:lnSpc>
              <a:spcBef>
                <a:spcPts val="1000"/>
              </a:spcBef>
              <a:spcAft>
                <a:spcPts val="0"/>
              </a:spcAft>
              <a:buClr>
                <a:schemeClr val="lt1"/>
              </a:buClr>
              <a:buSzPts val="800"/>
              <a:buNone/>
            </a:pPr>
            <a:r>
              <a:t/>
            </a:r>
            <a:endParaRPr sz="800"/>
          </a:p>
          <a:p>
            <a:pPr indent="-101600" lvl="1" marL="685800" rtl="0" algn="l">
              <a:lnSpc>
                <a:spcPct val="90000"/>
              </a:lnSpc>
              <a:spcBef>
                <a:spcPts val="500"/>
              </a:spcBef>
              <a:spcAft>
                <a:spcPts val="0"/>
              </a:spcAft>
              <a:buClr>
                <a:schemeClr val="lt1"/>
              </a:buClr>
              <a:buSzPts val="2000"/>
              <a:buNone/>
            </a:pPr>
            <a:r>
              <a:t/>
            </a:r>
            <a:endParaRPr sz="2000"/>
          </a:p>
          <a:p>
            <a:pPr indent="0" lvl="0" marL="0" rtl="0" algn="l">
              <a:lnSpc>
                <a:spcPct val="90000"/>
              </a:lnSpc>
              <a:spcBef>
                <a:spcPts val="1000"/>
              </a:spcBef>
              <a:spcAft>
                <a:spcPts val="0"/>
              </a:spcAft>
              <a:buClr>
                <a:schemeClr val="lt1"/>
              </a:buClr>
              <a:buSzPts val="800"/>
              <a:buNone/>
            </a:pPr>
            <a:r>
              <a:t/>
            </a:r>
            <a:endParaRPr sz="800"/>
          </a:p>
          <a:p>
            <a:pPr indent="0" lvl="0" marL="0" rtl="0" algn="l">
              <a:lnSpc>
                <a:spcPct val="90000"/>
              </a:lnSpc>
              <a:spcBef>
                <a:spcPts val="1000"/>
              </a:spcBef>
              <a:spcAft>
                <a:spcPts val="0"/>
              </a:spcAft>
              <a:buClr>
                <a:schemeClr val="lt1"/>
              </a:buClr>
              <a:buSzPts val="2400"/>
              <a:buNone/>
            </a:pPr>
            <a:r>
              <a:t/>
            </a:r>
            <a:endParaRPr sz="2400"/>
          </a:p>
          <a:p>
            <a:pPr indent="-25400" lvl="0" marL="228600" rtl="0" algn="l">
              <a:lnSpc>
                <a:spcPct val="90000"/>
              </a:lnSpc>
              <a:spcBef>
                <a:spcPts val="1000"/>
              </a:spcBef>
              <a:spcAft>
                <a:spcPts val="0"/>
              </a:spcAft>
              <a:buClr>
                <a:schemeClr val="lt1"/>
              </a:buClr>
              <a:buSzPts val="3200"/>
              <a:buNone/>
            </a:pPr>
            <a:r>
              <a:t/>
            </a:r>
            <a:endParaRPr/>
          </a:p>
        </p:txBody>
      </p:sp>
      <p:sp>
        <p:nvSpPr>
          <p:cNvPr id="52" name="Google Shape;52;p3"/>
          <p:cNvSpPr txBox="1"/>
          <p:nvPr>
            <p:ph idx="12" type="sldNum"/>
          </p:nvPr>
        </p:nvSpPr>
        <p:spPr>
          <a:xfrm>
            <a:off x="0" y="0"/>
            <a:ext cx="0" cy="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53" name="Google Shape;53;p3"/>
          <p:cNvSpPr txBox="1"/>
          <p:nvPr/>
        </p:nvSpPr>
        <p:spPr>
          <a:xfrm>
            <a:off x="675280" y="2981157"/>
            <a:ext cx="1526400" cy="583800"/>
          </a:xfrm>
          <a:prstGeom prst="rect">
            <a:avLst/>
          </a:prstGeom>
          <a:noFill/>
          <a:ln>
            <a:noFill/>
          </a:ln>
        </p:spPr>
        <p:txBody>
          <a:bodyPr anchorCtr="0" anchor="t" bIns="0" lIns="0" spcFirstLastPara="1" rIns="0" wrap="square" tIns="16925">
            <a:spAutoFit/>
          </a:bodyPr>
          <a:lstStyle/>
          <a:p>
            <a:pPr indent="-634" lvl="0" marL="15875" marR="6350" rtl="0" algn="ctr">
              <a:spcBef>
                <a:spcPts val="0"/>
              </a:spcBef>
              <a:spcAft>
                <a:spcPts val="0"/>
              </a:spcAft>
              <a:buNone/>
            </a:pPr>
            <a:r>
              <a:rPr b="1" i="0" lang="en-US" sz="1200" u="none" cap="none" strike="noStrike">
                <a:solidFill>
                  <a:schemeClr val="lt1"/>
                </a:solidFill>
                <a:latin typeface="Arial"/>
                <a:ea typeface="Arial"/>
                <a:cs typeface="Arial"/>
                <a:sym typeface="Arial"/>
              </a:rPr>
              <a:t>Lynne</a:t>
            </a:r>
            <a:r>
              <a:rPr b="1" i="0" lang="en-US" sz="1200" u="none" cap="none" strike="noStrike">
                <a:solidFill>
                  <a:schemeClr val="lt1"/>
                </a:solidFill>
                <a:latin typeface="Gill Sans"/>
                <a:ea typeface="Gill Sans"/>
                <a:cs typeface="Gill Sans"/>
                <a:sym typeface="Gill Sans"/>
              </a:rPr>
              <a:t> </a:t>
            </a:r>
            <a:r>
              <a:rPr b="1" i="0" lang="en-US" sz="1200" u="none" cap="none" strike="noStrike">
                <a:solidFill>
                  <a:schemeClr val="lt1"/>
                </a:solidFill>
                <a:latin typeface="Arial"/>
                <a:ea typeface="Arial"/>
                <a:cs typeface="Arial"/>
                <a:sym typeface="Arial"/>
              </a:rPr>
              <a:t>Boone</a:t>
            </a:r>
            <a:r>
              <a:rPr b="1" i="0" lang="en-US" sz="1200" u="none" cap="none" strike="noStrike">
                <a:solidFill>
                  <a:schemeClr val="lt1"/>
                </a:solidFill>
                <a:latin typeface="Gill Sans"/>
                <a:ea typeface="Gill Sans"/>
                <a:cs typeface="Gill Sans"/>
                <a:sym typeface="Gill Sans"/>
              </a:rPr>
              <a:t>  </a:t>
            </a:r>
            <a:endParaRPr b="1" i="0" sz="1200" u="none" cap="none" strike="noStrike">
              <a:solidFill>
                <a:schemeClr val="lt1"/>
              </a:solidFill>
              <a:latin typeface="Gill Sans"/>
              <a:ea typeface="Gill Sans"/>
              <a:cs typeface="Gill Sans"/>
              <a:sym typeface="Gill Sans"/>
            </a:endParaRPr>
          </a:p>
          <a:p>
            <a:pPr indent="-634" lvl="0" marL="15875" marR="6350" rtl="0" algn="ctr">
              <a:spcBef>
                <a:spcPts val="133"/>
              </a:spcBef>
              <a:spcAft>
                <a:spcPts val="0"/>
              </a:spcAft>
              <a:buNone/>
            </a:pPr>
            <a:r>
              <a:rPr b="0" i="0" lang="en-US" sz="1200" u="none" cap="none" strike="noStrike">
                <a:solidFill>
                  <a:schemeClr val="lt1"/>
                </a:solidFill>
                <a:latin typeface="Arial"/>
                <a:ea typeface="Arial"/>
                <a:cs typeface="Arial"/>
                <a:sym typeface="Arial"/>
              </a:rPr>
              <a:t>Education Progra</a:t>
            </a:r>
            <a:r>
              <a:rPr b="0" i="0" lang="en-US" sz="1200" u="none" cap="none" strike="noStrike">
                <a:solidFill>
                  <a:schemeClr val="lt1"/>
                </a:solidFill>
                <a:latin typeface="Arial"/>
                <a:ea typeface="Arial"/>
                <a:cs typeface="Arial"/>
                <a:sym typeface="Arial"/>
              </a:rPr>
              <a:t>m</a:t>
            </a:r>
            <a:r>
              <a:rPr b="0" i="0" lang="en-US" sz="1200" u="none" cap="none" strike="noStrike">
                <a:solidFill>
                  <a:schemeClr val="lt1"/>
                </a:solidFill>
                <a:latin typeface="Arial"/>
                <a:ea typeface="Arial"/>
                <a:cs typeface="Arial"/>
                <a:sym typeface="Arial"/>
              </a:rPr>
              <a:t>s Consultant</a:t>
            </a:r>
            <a:endParaRPr/>
          </a:p>
        </p:txBody>
      </p:sp>
      <p:sp>
        <p:nvSpPr>
          <p:cNvPr id="54" name="Google Shape;54;p3"/>
          <p:cNvSpPr txBox="1"/>
          <p:nvPr/>
        </p:nvSpPr>
        <p:spPr>
          <a:xfrm>
            <a:off x="7401280" y="5609822"/>
            <a:ext cx="1730979" cy="583920"/>
          </a:xfrm>
          <a:prstGeom prst="rect">
            <a:avLst/>
          </a:prstGeom>
          <a:noFill/>
          <a:ln>
            <a:noFill/>
          </a:ln>
        </p:spPr>
        <p:txBody>
          <a:bodyPr anchorCtr="0" anchor="t" bIns="0" lIns="0" spcFirstLastPara="1" rIns="0" wrap="square" tIns="16925">
            <a:spAutoFit/>
          </a:bodyPr>
          <a:lstStyle/>
          <a:p>
            <a:pPr indent="0" lvl="0" marL="15875" marR="6350" rtl="0" algn="ctr">
              <a:spcBef>
                <a:spcPts val="0"/>
              </a:spcBef>
              <a:spcAft>
                <a:spcPts val="0"/>
              </a:spcAft>
              <a:buNone/>
            </a:pPr>
            <a:r>
              <a:rPr b="1" i="0" lang="en-US" sz="1200" u="none" cap="none" strike="noStrike">
                <a:solidFill>
                  <a:schemeClr val="lt1"/>
                </a:solidFill>
                <a:latin typeface="Arial"/>
                <a:ea typeface="Arial"/>
                <a:cs typeface="Arial"/>
                <a:sym typeface="Arial"/>
              </a:rPr>
              <a:t>Jacqueline</a:t>
            </a:r>
            <a:r>
              <a:rPr b="1" i="0" lang="en-US" sz="1200" u="none" cap="none" strike="noStrike">
                <a:solidFill>
                  <a:schemeClr val="lt1"/>
                </a:solidFill>
                <a:latin typeface="Gill Sans"/>
                <a:ea typeface="Gill Sans"/>
                <a:cs typeface="Gill Sans"/>
                <a:sym typeface="Gill Sans"/>
              </a:rPr>
              <a:t> </a:t>
            </a:r>
            <a:r>
              <a:rPr b="1" i="0" lang="en-US" sz="1200" u="none" cap="none" strike="noStrike">
                <a:solidFill>
                  <a:schemeClr val="lt1"/>
                </a:solidFill>
                <a:latin typeface="Arial"/>
                <a:ea typeface="Arial"/>
                <a:cs typeface="Arial"/>
                <a:sym typeface="Arial"/>
              </a:rPr>
              <a:t>Stewart</a:t>
            </a:r>
            <a:r>
              <a:rPr b="1" i="0" lang="en-US" sz="1200" u="none" cap="none" strike="noStrike">
                <a:solidFill>
                  <a:schemeClr val="lt1"/>
                </a:solidFill>
                <a:latin typeface="Gill Sans"/>
                <a:ea typeface="Gill Sans"/>
                <a:cs typeface="Gill Sans"/>
                <a:sym typeface="Gill Sans"/>
              </a:rPr>
              <a:t>  </a:t>
            </a:r>
            <a:endParaRPr b="0" i="0" sz="1200" u="none" cap="none" strike="noStrike">
              <a:solidFill>
                <a:schemeClr val="lt1"/>
              </a:solidFill>
              <a:latin typeface="Arial"/>
              <a:ea typeface="Arial"/>
              <a:cs typeface="Arial"/>
              <a:sym typeface="Arial"/>
            </a:endParaRPr>
          </a:p>
          <a:p>
            <a:pPr indent="0" lvl="0" marL="15875" marR="6350" rtl="0" algn="ctr">
              <a:spcBef>
                <a:spcPts val="133"/>
              </a:spcBef>
              <a:spcAft>
                <a:spcPts val="0"/>
              </a:spcAft>
              <a:buNone/>
            </a:pPr>
            <a:r>
              <a:rPr b="0" i="0" lang="en-US" sz="1200" u="none" cap="none" strike="noStrike">
                <a:solidFill>
                  <a:schemeClr val="lt1"/>
                </a:solidFill>
                <a:latin typeface="Arial"/>
                <a:ea typeface="Arial"/>
                <a:cs typeface="Arial"/>
                <a:sym typeface="Arial"/>
              </a:rPr>
              <a:t>Education Programs</a:t>
            </a:r>
            <a:r>
              <a:rPr b="0" i="0" lang="en-US" sz="1200" u="none" cap="none" strike="noStrike">
                <a:solidFill>
                  <a:schemeClr val="lt1"/>
                </a:solidFill>
                <a:latin typeface="Gill Sans"/>
                <a:ea typeface="Gill Sans"/>
                <a:cs typeface="Gill Sans"/>
                <a:sym typeface="Gill Sans"/>
              </a:rPr>
              <a:t>  </a:t>
            </a:r>
            <a:r>
              <a:rPr b="0" i="0" lang="en-US" sz="1200" u="none" cap="none" strike="noStrike">
                <a:solidFill>
                  <a:schemeClr val="lt1"/>
                </a:solidFill>
                <a:latin typeface="Arial"/>
                <a:ea typeface="Arial"/>
                <a:cs typeface="Arial"/>
                <a:sym typeface="Arial"/>
              </a:rPr>
              <a:t>Assistant</a:t>
            </a:r>
            <a:endParaRPr b="0" i="0" sz="1200" u="none" cap="none" strike="noStrike">
              <a:solidFill>
                <a:schemeClr val="lt1"/>
              </a:solidFill>
              <a:latin typeface="Arial"/>
              <a:ea typeface="Arial"/>
              <a:cs typeface="Arial"/>
              <a:sym typeface="Arial"/>
            </a:endParaRPr>
          </a:p>
        </p:txBody>
      </p:sp>
      <p:sp>
        <p:nvSpPr>
          <p:cNvPr descr="Picture of Jacqueline Steward, Consultant" id="55" name="Google Shape;55;p3"/>
          <p:cNvSpPr/>
          <p:nvPr/>
        </p:nvSpPr>
        <p:spPr>
          <a:xfrm>
            <a:off x="7653708" y="3991625"/>
            <a:ext cx="1141169" cy="15849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6" name="Google Shape;56;p3"/>
          <p:cNvSpPr txBox="1"/>
          <p:nvPr/>
        </p:nvSpPr>
        <p:spPr>
          <a:xfrm>
            <a:off x="2778059" y="2966756"/>
            <a:ext cx="1526540" cy="781410"/>
          </a:xfrm>
          <a:prstGeom prst="rect">
            <a:avLst/>
          </a:prstGeom>
          <a:noFill/>
          <a:ln>
            <a:noFill/>
          </a:ln>
        </p:spPr>
        <p:txBody>
          <a:bodyPr anchorCtr="0" anchor="t" bIns="0" lIns="0" spcFirstLastPara="1" rIns="0" wrap="square" tIns="16925">
            <a:spAutoFit/>
          </a:bodyPr>
          <a:lstStyle/>
          <a:p>
            <a:pPr indent="-634" lvl="0" marL="16510" marR="6350" rtl="0" algn="ctr">
              <a:spcBef>
                <a:spcPts val="0"/>
              </a:spcBef>
              <a:spcAft>
                <a:spcPts val="0"/>
              </a:spcAft>
              <a:buNone/>
            </a:pPr>
            <a:r>
              <a:rPr b="1" lang="en-US" sz="1200">
                <a:solidFill>
                  <a:schemeClr val="lt1"/>
                </a:solidFill>
                <a:latin typeface="Arial"/>
                <a:ea typeface="Arial"/>
                <a:cs typeface="Arial"/>
                <a:sym typeface="Arial"/>
              </a:rPr>
              <a:t>David Grundon </a:t>
            </a:r>
            <a:endParaRPr b="1" sz="1200">
              <a:solidFill>
                <a:schemeClr val="lt1"/>
              </a:solidFill>
              <a:latin typeface="Arial"/>
              <a:ea typeface="Arial"/>
              <a:cs typeface="Arial"/>
              <a:sym typeface="Arial"/>
            </a:endParaRPr>
          </a:p>
          <a:p>
            <a:pPr indent="-634" lvl="0" marL="16510" marR="6350" rtl="0" algn="ctr">
              <a:spcBef>
                <a:spcPts val="133"/>
              </a:spcBef>
              <a:spcAft>
                <a:spcPts val="0"/>
              </a:spcAft>
              <a:buNone/>
            </a:pPr>
            <a:r>
              <a:rPr lang="en-US" sz="1200">
                <a:solidFill>
                  <a:schemeClr val="lt1"/>
                </a:solidFill>
                <a:latin typeface="Arial"/>
                <a:ea typeface="Arial"/>
                <a:cs typeface="Arial"/>
                <a:sym typeface="Arial"/>
              </a:rPr>
              <a:t>Education Programs Consultant</a:t>
            </a:r>
            <a:endParaRPr sz="1800">
              <a:solidFill>
                <a:schemeClr val="lt1"/>
              </a:solidFill>
              <a:latin typeface="Arial"/>
              <a:ea typeface="Arial"/>
              <a:cs typeface="Arial"/>
              <a:sym typeface="Arial"/>
            </a:endParaRPr>
          </a:p>
          <a:p>
            <a:pPr indent="-634" lvl="0" marL="16510" marR="6350" rtl="0" algn="ctr">
              <a:spcBef>
                <a:spcPts val="133"/>
              </a:spcBef>
              <a:spcAft>
                <a:spcPts val="0"/>
              </a:spcAft>
              <a:buNone/>
            </a:pPr>
            <a:r>
              <a:t/>
            </a:r>
            <a:endParaRPr sz="1200">
              <a:solidFill>
                <a:schemeClr val="lt1"/>
              </a:solidFill>
              <a:latin typeface="Arial"/>
              <a:ea typeface="Arial"/>
              <a:cs typeface="Arial"/>
              <a:sym typeface="Arial"/>
            </a:endParaRPr>
          </a:p>
        </p:txBody>
      </p:sp>
      <p:sp>
        <p:nvSpPr>
          <p:cNvPr id="57" name="Google Shape;57;p3"/>
          <p:cNvSpPr txBox="1"/>
          <p:nvPr/>
        </p:nvSpPr>
        <p:spPr>
          <a:xfrm>
            <a:off x="9747077" y="5611517"/>
            <a:ext cx="1526540" cy="755762"/>
          </a:xfrm>
          <a:prstGeom prst="rect">
            <a:avLst/>
          </a:prstGeom>
          <a:noFill/>
          <a:ln>
            <a:noFill/>
          </a:ln>
        </p:spPr>
        <p:txBody>
          <a:bodyPr anchorCtr="0" anchor="t" bIns="0" lIns="0" spcFirstLastPara="1" rIns="0" wrap="square" tIns="16925">
            <a:spAutoFit/>
          </a:bodyPr>
          <a:lstStyle/>
          <a:p>
            <a:pPr indent="-847" lvl="0" marL="16086" marR="6773" rtl="0" algn="ctr">
              <a:spcBef>
                <a:spcPts val="0"/>
              </a:spcBef>
              <a:spcAft>
                <a:spcPts val="0"/>
              </a:spcAft>
              <a:buNone/>
            </a:pPr>
            <a:r>
              <a:rPr b="1" lang="en-US" sz="1200">
                <a:solidFill>
                  <a:schemeClr val="lt1"/>
                </a:solidFill>
                <a:latin typeface="Arial"/>
                <a:ea typeface="Arial"/>
                <a:cs typeface="Arial"/>
                <a:sym typeface="Arial"/>
              </a:rPr>
              <a:t>Vincent Pastorino  </a:t>
            </a:r>
            <a:r>
              <a:rPr lang="en-US" sz="1200">
                <a:solidFill>
                  <a:schemeClr val="lt1"/>
                </a:solidFill>
                <a:latin typeface="Arial"/>
                <a:ea typeface="Arial"/>
                <a:cs typeface="Arial"/>
                <a:sym typeface="Arial"/>
              </a:rPr>
              <a:t>Education Programs  Consultant</a:t>
            </a:r>
            <a:endParaRPr sz="1200">
              <a:solidFill>
                <a:schemeClr val="lt1"/>
              </a:solidFill>
              <a:latin typeface="Arial"/>
              <a:ea typeface="Arial"/>
              <a:cs typeface="Arial"/>
              <a:sym typeface="Arial"/>
            </a:endParaRPr>
          </a:p>
        </p:txBody>
      </p:sp>
      <p:sp>
        <p:nvSpPr>
          <p:cNvPr descr="Picture of Vincent Pastorino, Consultant" id="58" name="Google Shape;58;p3"/>
          <p:cNvSpPr/>
          <p:nvPr/>
        </p:nvSpPr>
        <p:spPr>
          <a:xfrm>
            <a:off x="9922214" y="3967992"/>
            <a:ext cx="1209160" cy="1584959"/>
          </a:xfrm>
          <a:prstGeom prst="rect">
            <a:avLst/>
          </a:prstGeom>
          <a:blipFill rotWithShape="1">
            <a:blip r:embed="rId4">
              <a:alphaModFix/>
            </a:blip>
            <a:stretch>
              <a:fillRect b="0" l="-8309" r="-3679"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59" name="Google Shape;59;p3"/>
          <p:cNvSpPr txBox="1"/>
          <p:nvPr/>
        </p:nvSpPr>
        <p:spPr>
          <a:xfrm>
            <a:off x="2886988" y="5604961"/>
            <a:ext cx="1526540" cy="583920"/>
          </a:xfrm>
          <a:prstGeom prst="rect">
            <a:avLst/>
          </a:prstGeom>
          <a:noFill/>
          <a:ln>
            <a:noFill/>
          </a:ln>
        </p:spPr>
        <p:txBody>
          <a:bodyPr anchorCtr="0" anchor="t" bIns="0" lIns="0" spcFirstLastPara="1" rIns="0" wrap="square" tIns="16925">
            <a:spAutoFit/>
          </a:bodyPr>
          <a:lstStyle/>
          <a:p>
            <a:pPr indent="-634" lvl="0" marL="16510" marR="6350" rtl="0" algn="ctr">
              <a:spcBef>
                <a:spcPts val="0"/>
              </a:spcBef>
              <a:spcAft>
                <a:spcPts val="0"/>
              </a:spcAft>
              <a:buNone/>
            </a:pPr>
            <a:r>
              <a:rPr b="1" lang="en-US" sz="1200">
                <a:solidFill>
                  <a:schemeClr val="lt1"/>
                </a:solidFill>
                <a:latin typeface="Arial"/>
                <a:ea typeface="Arial"/>
                <a:cs typeface="Arial"/>
                <a:sym typeface="Arial"/>
              </a:rPr>
              <a:t>Tamara McMillan  </a:t>
            </a:r>
            <a:endParaRPr b="1" sz="1200">
              <a:solidFill>
                <a:schemeClr val="lt1"/>
              </a:solidFill>
              <a:latin typeface="Arial"/>
              <a:ea typeface="Arial"/>
              <a:cs typeface="Arial"/>
              <a:sym typeface="Arial"/>
            </a:endParaRPr>
          </a:p>
          <a:p>
            <a:pPr indent="-634" lvl="0" marL="16510" marR="6350" rtl="0" algn="ctr">
              <a:spcBef>
                <a:spcPts val="133"/>
              </a:spcBef>
              <a:spcAft>
                <a:spcPts val="0"/>
              </a:spcAft>
              <a:buNone/>
            </a:pPr>
            <a:r>
              <a:rPr lang="en-US" sz="1200">
                <a:solidFill>
                  <a:schemeClr val="lt1"/>
                </a:solidFill>
                <a:latin typeface="Arial"/>
                <a:ea typeface="Arial"/>
                <a:cs typeface="Arial"/>
                <a:sym typeface="Arial"/>
              </a:rPr>
              <a:t>Education Programs Consultant</a:t>
            </a:r>
            <a:endParaRPr/>
          </a:p>
        </p:txBody>
      </p:sp>
      <p:sp>
        <p:nvSpPr>
          <p:cNvPr descr="Picture of Tamara McMillan, Consultant" id="60" name="Google Shape;60;p3"/>
          <p:cNvSpPr/>
          <p:nvPr/>
        </p:nvSpPr>
        <p:spPr>
          <a:xfrm>
            <a:off x="3079674" y="4001688"/>
            <a:ext cx="1141169" cy="1584959"/>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1" name="Google Shape;61;p3"/>
          <p:cNvSpPr txBox="1"/>
          <p:nvPr/>
        </p:nvSpPr>
        <p:spPr>
          <a:xfrm>
            <a:off x="4952537" y="2976188"/>
            <a:ext cx="1843193" cy="571096"/>
          </a:xfrm>
          <a:prstGeom prst="rect">
            <a:avLst/>
          </a:prstGeom>
          <a:noFill/>
          <a:ln>
            <a:noFill/>
          </a:ln>
        </p:spPr>
        <p:txBody>
          <a:bodyPr anchorCtr="0" anchor="t" bIns="0" lIns="0" spcFirstLastPara="1" rIns="0" wrap="square" tIns="16925">
            <a:spAutoFit/>
          </a:bodyPr>
          <a:lstStyle/>
          <a:p>
            <a:pPr indent="0" lvl="0" marL="0" marR="0" rtl="0" algn="ctr">
              <a:spcBef>
                <a:spcPts val="0"/>
              </a:spcBef>
              <a:spcAft>
                <a:spcPts val="0"/>
              </a:spcAft>
              <a:buNone/>
            </a:pPr>
            <a:r>
              <a:rPr b="1" lang="en-US" sz="1200">
                <a:solidFill>
                  <a:schemeClr val="lt1"/>
                </a:solidFill>
                <a:latin typeface="Arial"/>
                <a:ea typeface="Arial"/>
                <a:cs typeface="Arial"/>
                <a:sym typeface="Arial"/>
              </a:rPr>
              <a:t>Donna DeMartini</a:t>
            </a:r>
            <a:endParaRPr sz="1200">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lang="en-US" sz="1200">
                <a:solidFill>
                  <a:schemeClr val="lt1"/>
                </a:solidFill>
                <a:latin typeface="Arial"/>
                <a:ea typeface="Arial"/>
                <a:cs typeface="Arial"/>
                <a:sym typeface="Arial"/>
              </a:rPr>
              <a:t>Education Administrator</a:t>
            </a:r>
            <a:endParaRPr sz="1200">
              <a:solidFill>
                <a:schemeClr val="lt1"/>
              </a:solidFill>
              <a:latin typeface="Arial"/>
              <a:ea typeface="Arial"/>
              <a:cs typeface="Arial"/>
              <a:sym typeface="Arial"/>
            </a:endParaRPr>
          </a:p>
        </p:txBody>
      </p:sp>
      <p:sp>
        <p:nvSpPr>
          <p:cNvPr descr="Picture of Donna DeMartini, Education Administrator" id="62" name="Google Shape;62;p3"/>
          <p:cNvSpPr/>
          <p:nvPr/>
        </p:nvSpPr>
        <p:spPr>
          <a:xfrm>
            <a:off x="5255593" y="1346954"/>
            <a:ext cx="1237082" cy="158496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descr="Picture of Lynne Boone, Consultant" id="63" name="Google Shape;63;p3"/>
          <p:cNvSpPr/>
          <p:nvPr/>
        </p:nvSpPr>
        <p:spPr>
          <a:xfrm>
            <a:off x="864832" y="1386058"/>
            <a:ext cx="1237082" cy="1584960"/>
          </a:xfrm>
          <a:prstGeom prst="rect">
            <a:avLst/>
          </a:prstGeom>
          <a:blipFill rotWithShape="1">
            <a:blip r:embed="rId7">
              <a:alphaModFix/>
            </a:blip>
            <a:stretch>
              <a:fillRect b="0" l="-8179" r="-8524"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descr="Picture of David Grundon, Consultant" id="64" name="Google Shape;64;p3"/>
          <p:cNvSpPr/>
          <p:nvPr/>
        </p:nvSpPr>
        <p:spPr>
          <a:xfrm>
            <a:off x="2916506" y="1384991"/>
            <a:ext cx="1237083" cy="1584959"/>
          </a:xfrm>
          <a:prstGeom prst="rect">
            <a:avLst/>
          </a:prstGeom>
          <a:blipFill rotWithShape="1">
            <a:blip r:embed="rId8">
              <a:alphaModFix/>
            </a:blip>
            <a:stretch>
              <a:fillRect b="0" l="-12023" r="-9195"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65" name="Google Shape;65;p3"/>
          <p:cNvSpPr txBox="1"/>
          <p:nvPr/>
        </p:nvSpPr>
        <p:spPr>
          <a:xfrm>
            <a:off x="9636437" y="3025879"/>
            <a:ext cx="1777442" cy="722420"/>
          </a:xfrm>
          <a:prstGeom prst="rect">
            <a:avLst/>
          </a:prstGeom>
          <a:noFill/>
          <a:ln>
            <a:noFill/>
          </a:ln>
        </p:spPr>
        <p:txBody>
          <a:bodyPr anchorCtr="0" anchor="t" bIns="0" lIns="0" spcFirstLastPara="1" rIns="0" wrap="square" tIns="16925">
            <a:spAutoFit/>
          </a:bodyPr>
          <a:lstStyle/>
          <a:p>
            <a:pPr indent="-634" lvl="0" marL="16510" marR="6350" rtl="0" algn="ctr">
              <a:spcBef>
                <a:spcPts val="0"/>
              </a:spcBef>
              <a:spcAft>
                <a:spcPts val="0"/>
              </a:spcAft>
              <a:buNone/>
            </a:pPr>
            <a:r>
              <a:rPr b="1" lang="en-US" sz="1200">
                <a:solidFill>
                  <a:schemeClr val="lt1"/>
                </a:solidFill>
                <a:latin typeface="Arial"/>
                <a:ea typeface="Arial"/>
                <a:cs typeface="Arial"/>
                <a:sym typeface="Arial"/>
              </a:rPr>
              <a:t>Jasmine Lee</a:t>
            </a:r>
            <a:endParaRPr/>
          </a:p>
          <a:p>
            <a:pPr indent="-634" lvl="0" marL="16510" marR="6350" rtl="0" algn="ctr">
              <a:spcBef>
                <a:spcPts val="133"/>
              </a:spcBef>
              <a:spcAft>
                <a:spcPts val="0"/>
              </a:spcAft>
              <a:buNone/>
            </a:pPr>
            <a:r>
              <a:rPr lang="en-US" sz="1100">
                <a:solidFill>
                  <a:schemeClr val="lt1"/>
                </a:solidFill>
                <a:latin typeface="Arial"/>
                <a:ea typeface="Arial"/>
                <a:cs typeface="Arial"/>
                <a:sym typeface="Arial"/>
              </a:rPr>
              <a:t>Associate Governmental Program Analyst</a:t>
            </a:r>
            <a:endParaRPr sz="1100">
              <a:solidFill>
                <a:schemeClr val="lt1"/>
              </a:solidFill>
              <a:latin typeface="Arial"/>
              <a:ea typeface="Arial"/>
              <a:cs typeface="Arial"/>
              <a:sym typeface="Arial"/>
            </a:endParaRPr>
          </a:p>
        </p:txBody>
      </p:sp>
      <p:pic>
        <p:nvPicPr>
          <p:cNvPr id="66" name="Google Shape;66;p3"/>
          <p:cNvPicPr preferRelativeResize="0"/>
          <p:nvPr/>
        </p:nvPicPr>
        <p:blipFill rotWithShape="1">
          <a:blip r:embed="rId9">
            <a:alphaModFix/>
          </a:blip>
          <a:srcRect b="0" l="8994" r="17147" t="0"/>
          <a:stretch/>
        </p:blipFill>
        <p:spPr>
          <a:xfrm>
            <a:off x="9924352" y="1386058"/>
            <a:ext cx="1209160" cy="1637121"/>
          </a:xfrm>
          <a:prstGeom prst="rect">
            <a:avLst/>
          </a:prstGeom>
          <a:noFill/>
          <a:ln>
            <a:noFill/>
          </a:ln>
        </p:spPr>
      </p:pic>
      <p:pic>
        <p:nvPicPr>
          <p:cNvPr id="67" name="Google Shape;67;p3"/>
          <p:cNvPicPr preferRelativeResize="0"/>
          <p:nvPr/>
        </p:nvPicPr>
        <p:blipFill rotWithShape="1">
          <a:blip r:embed="rId10">
            <a:alphaModFix/>
          </a:blip>
          <a:srcRect b="0" l="22367" r="19597" t="0"/>
          <a:stretch/>
        </p:blipFill>
        <p:spPr>
          <a:xfrm>
            <a:off x="7653708" y="1384991"/>
            <a:ext cx="1141169" cy="1584960"/>
          </a:xfrm>
          <a:prstGeom prst="rect">
            <a:avLst/>
          </a:prstGeom>
          <a:noFill/>
          <a:ln>
            <a:noFill/>
          </a:ln>
        </p:spPr>
      </p:pic>
      <p:sp>
        <p:nvSpPr>
          <p:cNvPr id="68" name="Google Shape;68;p3"/>
          <p:cNvSpPr txBox="1"/>
          <p:nvPr/>
        </p:nvSpPr>
        <p:spPr>
          <a:xfrm>
            <a:off x="7403676" y="2939020"/>
            <a:ext cx="164255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lt1"/>
                </a:solidFill>
                <a:latin typeface="Arial"/>
                <a:ea typeface="Arial"/>
                <a:cs typeface="Arial"/>
                <a:sym typeface="Arial"/>
              </a:rPr>
              <a:t>Kari Hudson</a:t>
            </a:r>
            <a:endParaRPr/>
          </a:p>
          <a:p>
            <a:pPr indent="0" lvl="0" marL="0" marR="0" rtl="0" algn="ctr">
              <a:spcBef>
                <a:spcPts val="0"/>
              </a:spcBef>
              <a:spcAft>
                <a:spcPts val="0"/>
              </a:spcAft>
              <a:buNone/>
            </a:pPr>
            <a:r>
              <a:rPr lang="en-US" sz="1200">
                <a:solidFill>
                  <a:schemeClr val="lt1"/>
                </a:solidFill>
                <a:latin typeface="Arial"/>
                <a:ea typeface="Arial"/>
                <a:cs typeface="Arial"/>
                <a:sym typeface="Arial"/>
              </a:rPr>
              <a:t>Education Programs Consultant</a:t>
            </a:r>
            <a:endParaRPr sz="1800">
              <a:solidFill>
                <a:schemeClr val="dk1"/>
              </a:solidFill>
              <a:latin typeface="Arial"/>
              <a:ea typeface="Arial"/>
              <a:cs typeface="Arial"/>
              <a:sym typeface="Arial"/>
            </a:endParaRPr>
          </a:p>
        </p:txBody>
      </p:sp>
      <p:sp>
        <p:nvSpPr>
          <p:cNvPr id="69" name="Google Shape;69;p3"/>
          <p:cNvSpPr txBox="1"/>
          <p:nvPr/>
        </p:nvSpPr>
        <p:spPr>
          <a:xfrm>
            <a:off x="521488" y="5611517"/>
            <a:ext cx="1843193" cy="571096"/>
          </a:xfrm>
          <a:prstGeom prst="rect">
            <a:avLst/>
          </a:prstGeom>
          <a:noFill/>
          <a:ln>
            <a:noFill/>
          </a:ln>
        </p:spPr>
        <p:txBody>
          <a:bodyPr anchorCtr="0" anchor="t" bIns="0" lIns="0" spcFirstLastPara="1" rIns="0" wrap="square" tIns="16925">
            <a:spAutoFit/>
          </a:bodyPr>
          <a:lstStyle/>
          <a:p>
            <a:pPr indent="0" lvl="0" marL="0" marR="0" rtl="0" algn="ctr">
              <a:spcBef>
                <a:spcPts val="0"/>
              </a:spcBef>
              <a:spcAft>
                <a:spcPts val="0"/>
              </a:spcAft>
              <a:buNone/>
            </a:pPr>
            <a:r>
              <a:rPr b="1" lang="en-US" sz="1200">
                <a:solidFill>
                  <a:schemeClr val="lt1"/>
                </a:solidFill>
                <a:latin typeface="Arial"/>
                <a:ea typeface="Arial"/>
                <a:cs typeface="Arial"/>
                <a:sym typeface="Arial"/>
              </a:rPr>
              <a:t>Chee Lor</a:t>
            </a:r>
            <a:endParaRPr sz="1200">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lang="en-US" sz="1200">
                <a:solidFill>
                  <a:schemeClr val="lt1"/>
                </a:solidFill>
                <a:latin typeface="Arial"/>
                <a:ea typeface="Arial"/>
                <a:cs typeface="Arial"/>
                <a:sym typeface="Arial"/>
              </a:rPr>
              <a:t>Office</a:t>
            </a:r>
            <a:endParaRPr/>
          </a:p>
          <a:p>
            <a:pPr indent="0" lvl="0" marL="0" marR="0" rtl="0" algn="ctr">
              <a:lnSpc>
                <a:spcPct val="100000"/>
              </a:lnSpc>
              <a:spcBef>
                <a:spcPts val="0"/>
              </a:spcBef>
              <a:spcAft>
                <a:spcPts val="0"/>
              </a:spcAft>
              <a:buNone/>
            </a:pPr>
            <a:r>
              <a:rPr lang="en-US" sz="1200">
                <a:solidFill>
                  <a:schemeClr val="lt1"/>
                </a:solidFill>
                <a:latin typeface="Arial"/>
                <a:ea typeface="Arial"/>
                <a:cs typeface="Arial"/>
                <a:sym typeface="Arial"/>
              </a:rPr>
              <a:t> Technician</a:t>
            </a:r>
            <a:endParaRPr sz="1200">
              <a:solidFill>
                <a:schemeClr val="lt1"/>
              </a:solidFill>
              <a:latin typeface="Arial"/>
              <a:ea typeface="Arial"/>
              <a:cs typeface="Arial"/>
              <a:sym typeface="Arial"/>
            </a:endParaRPr>
          </a:p>
        </p:txBody>
      </p:sp>
      <p:pic>
        <p:nvPicPr>
          <p:cNvPr id="70" name="Google Shape;70;p3"/>
          <p:cNvPicPr preferRelativeResize="0"/>
          <p:nvPr/>
        </p:nvPicPr>
        <p:blipFill rotWithShape="1">
          <a:blip r:embed="rId11">
            <a:alphaModFix/>
          </a:blip>
          <a:srcRect b="25098" l="12998" r="14413" t="9991"/>
          <a:stretch/>
        </p:blipFill>
        <p:spPr>
          <a:xfrm>
            <a:off x="885679" y="3983375"/>
            <a:ext cx="1209160" cy="1621586"/>
          </a:xfrm>
          <a:prstGeom prst="rect">
            <a:avLst/>
          </a:prstGeom>
          <a:noFill/>
          <a:ln>
            <a:noFill/>
          </a:ln>
        </p:spPr>
      </p:pic>
      <p:pic>
        <p:nvPicPr>
          <p:cNvPr descr="A person in a blue shirt&#10;&#10;Description automatically generated" id="71" name="Google Shape;71;p3"/>
          <p:cNvPicPr preferRelativeResize="0"/>
          <p:nvPr/>
        </p:nvPicPr>
        <p:blipFill rotWithShape="1">
          <a:blip r:embed="rId12">
            <a:alphaModFix/>
          </a:blip>
          <a:srcRect b="15649" l="22531" r="29928" t="8697"/>
          <a:stretch/>
        </p:blipFill>
        <p:spPr>
          <a:xfrm>
            <a:off x="5202079" y="4003171"/>
            <a:ext cx="1346216" cy="1609613"/>
          </a:xfrm>
          <a:prstGeom prst="rect">
            <a:avLst/>
          </a:prstGeom>
          <a:noFill/>
          <a:ln>
            <a:noFill/>
          </a:ln>
        </p:spPr>
      </p:pic>
      <p:sp>
        <p:nvSpPr>
          <p:cNvPr id="72" name="Google Shape;72;p3"/>
          <p:cNvSpPr txBox="1"/>
          <p:nvPr/>
        </p:nvSpPr>
        <p:spPr>
          <a:xfrm>
            <a:off x="4952537" y="5615309"/>
            <a:ext cx="1843193" cy="571096"/>
          </a:xfrm>
          <a:prstGeom prst="rect">
            <a:avLst/>
          </a:prstGeom>
          <a:noFill/>
          <a:ln>
            <a:noFill/>
          </a:ln>
        </p:spPr>
        <p:txBody>
          <a:bodyPr anchorCtr="0" anchor="t" bIns="0" lIns="0" spcFirstLastPara="1" rIns="0" wrap="square" tIns="16925">
            <a:spAutoFit/>
          </a:bodyPr>
          <a:lstStyle/>
          <a:p>
            <a:pPr indent="0" lvl="0" marL="0" marR="0" rtl="0" algn="ctr">
              <a:spcBef>
                <a:spcPts val="0"/>
              </a:spcBef>
              <a:spcAft>
                <a:spcPts val="0"/>
              </a:spcAft>
              <a:buNone/>
            </a:pPr>
            <a:r>
              <a:rPr b="1" lang="en-US" sz="1200">
                <a:solidFill>
                  <a:schemeClr val="lt1"/>
                </a:solidFill>
                <a:latin typeface="Arial"/>
                <a:ea typeface="Arial"/>
                <a:cs typeface="Arial"/>
                <a:sym typeface="Arial"/>
              </a:rPr>
              <a:t>Kevin Simas</a:t>
            </a:r>
            <a:endParaRPr/>
          </a:p>
          <a:p>
            <a:pPr indent="0" lvl="0" marL="0" marR="0" rtl="0" algn="ctr">
              <a:spcBef>
                <a:spcPts val="0"/>
              </a:spcBef>
              <a:spcAft>
                <a:spcPts val="0"/>
              </a:spcAft>
              <a:buNone/>
            </a:pPr>
            <a:r>
              <a:rPr lang="en-US" sz="1200">
                <a:solidFill>
                  <a:schemeClr val="lt1"/>
                </a:solidFill>
                <a:latin typeface="Arial"/>
                <a:ea typeface="Arial"/>
                <a:cs typeface="Arial"/>
                <a:sym typeface="Arial"/>
              </a:rPr>
              <a:t>Education Programs Consultant</a:t>
            </a:r>
            <a:endParaRPr sz="1200">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0"/>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Examples of Data-Supported Quantified Problem Statements</a:t>
            </a:r>
            <a:endParaRPr/>
          </a:p>
        </p:txBody>
      </p:sp>
      <p:graphicFrame>
        <p:nvGraphicFramePr>
          <p:cNvPr id="295" name="Google Shape;295;p30"/>
          <p:cNvGraphicFramePr/>
          <p:nvPr/>
        </p:nvGraphicFramePr>
        <p:xfrm>
          <a:off x="611605" y="1824789"/>
          <a:ext cx="3000000" cy="3000000"/>
        </p:xfrm>
        <a:graphic>
          <a:graphicData uri="http://schemas.openxmlformats.org/drawingml/2006/table">
            <a:tbl>
              <a:tblPr bandRow="1" firstCol="1" firstRow="1">
                <a:noFill/>
                <a:tableStyleId>{1C32CFE3-A44D-473E-9DFE-9407ECCA752D}</a:tableStyleId>
              </a:tblPr>
              <a:tblGrid>
                <a:gridCol w="2977625"/>
                <a:gridCol w="7997175"/>
              </a:tblGrid>
              <a:tr h="420975">
                <a:tc>
                  <a:txBody>
                    <a:bodyPr/>
                    <a:lstStyle/>
                    <a:p>
                      <a:pPr indent="0" lvl="0" marL="342900" marR="0" rtl="0" algn="ctr">
                        <a:spcBef>
                          <a:spcPts val="0"/>
                        </a:spcBef>
                        <a:spcAft>
                          <a:spcPts val="0"/>
                        </a:spcAft>
                        <a:buNone/>
                      </a:pPr>
                      <a:r>
                        <a:rPr lang="en-US" sz="1600" u="none" cap="none" strike="noStrike">
                          <a:solidFill>
                            <a:srgbClr val="FFFFFF"/>
                          </a:solidFill>
                        </a:rPr>
                        <a:t>Area of Concern</a:t>
                      </a:r>
                      <a:endParaRPr/>
                    </a:p>
                  </a:txBody>
                  <a:tcPr marT="0" marB="0" marR="68575" marL="685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342900" marR="0" rtl="0" algn="ctr">
                        <a:spcBef>
                          <a:spcPts val="0"/>
                        </a:spcBef>
                        <a:spcAft>
                          <a:spcPts val="0"/>
                        </a:spcAft>
                        <a:buNone/>
                      </a:pPr>
                      <a:r>
                        <a:rPr lang="en-US" sz="1600" u="none" cap="none" strike="noStrike">
                          <a:solidFill>
                            <a:srgbClr val="FFFFFF"/>
                          </a:solidFill>
                        </a:rPr>
                        <a:t>Problem Statements</a:t>
                      </a:r>
                      <a:endParaRPr sz="1600" u="none" cap="none" strike="noStrike"/>
                    </a:p>
                  </a:txBody>
                  <a:tcPr marT="0" marB="0" marR="68575" marL="685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20975">
                <a:tc>
                  <a:txBody>
                    <a:bodyPr/>
                    <a:lstStyle/>
                    <a:p>
                      <a:pPr indent="0" lvl="0" marL="342900" marR="0" rtl="0" algn="l">
                        <a:spcBef>
                          <a:spcPts val="0"/>
                        </a:spcBef>
                        <a:spcAft>
                          <a:spcPts val="0"/>
                        </a:spcAft>
                        <a:buClr>
                          <a:schemeClr val="dk1"/>
                        </a:buClr>
                        <a:buSzPts val="1600"/>
                        <a:buFont typeface="Arial"/>
                        <a:buNone/>
                      </a:pPr>
                      <a:r>
                        <a:t/>
                      </a:r>
                      <a:endParaRPr sz="1600" u="none" cap="none" strike="noStrike">
                        <a:solidFill>
                          <a:schemeClr val="lt1"/>
                        </a:solidFill>
                      </a:endParaRPr>
                    </a:p>
                    <a:p>
                      <a:pPr indent="0" lvl="0" marL="342900" marR="0" rtl="0" algn="l">
                        <a:spcBef>
                          <a:spcPts val="1800"/>
                        </a:spcBef>
                        <a:spcAft>
                          <a:spcPts val="0"/>
                        </a:spcAft>
                        <a:buClr>
                          <a:schemeClr val="lt1"/>
                        </a:buClr>
                        <a:buSzPts val="1600"/>
                        <a:buFont typeface="Arial"/>
                        <a:buNone/>
                      </a:pPr>
                      <a:r>
                        <a:rPr lang="en-US" sz="1600" u="none" cap="none" strike="noStrike">
                          <a:solidFill>
                            <a:schemeClr val="lt1"/>
                          </a:solidFill>
                        </a:rPr>
                        <a:t>Least Restrictive Environment </a:t>
                      </a:r>
                      <a:r>
                        <a:rPr b="0" lang="en-US" sz="1600" u="none" cap="none" strike="noStrike">
                          <a:solidFill>
                            <a:schemeClr val="lt1"/>
                          </a:solidFill>
                        </a:rPr>
                        <a:t>(LRE)</a:t>
                      </a:r>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342900" marR="0" rtl="0" algn="l">
                        <a:spcBef>
                          <a:spcPts val="0"/>
                        </a:spcBef>
                        <a:spcAft>
                          <a:spcPts val="0"/>
                        </a:spcAft>
                        <a:buClr>
                          <a:srgbClr val="002060"/>
                        </a:buClr>
                        <a:buSzPts val="1600"/>
                        <a:buFont typeface="Arial"/>
                        <a:buNone/>
                      </a:pPr>
                      <a:r>
                        <a:rPr b="0" i="0" lang="en-US" sz="1600" u="none" cap="none" strike="noStrike">
                          <a:solidFill>
                            <a:srgbClr val="002060"/>
                          </a:solidFill>
                          <a:latin typeface="Arial"/>
                          <a:ea typeface="Arial"/>
                          <a:cs typeface="Arial"/>
                          <a:sym typeface="Arial"/>
                        </a:rPr>
                        <a:t>Students with disabilities who are in the regular classroom 41%-79% are enrolled in a support class every semester from 6</a:t>
                      </a:r>
                      <a:r>
                        <a:rPr b="0" baseline="30000" i="0" lang="en-US" sz="1600" u="none" cap="none" strike="noStrike">
                          <a:solidFill>
                            <a:srgbClr val="002060"/>
                          </a:solidFill>
                          <a:latin typeface="Arial"/>
                          <a:ea typeface="Arial"/>
                          <a:cs typeface="Arial"/>
                          <a:sym typeface="Arial"/>
                        </a:rPr>
                        <a:t>th</a:t>
                      </a:r>
                      <a:r>
                        <a:rPr b="0" i="0" lang="en-US" sz="1600" u="none" cap="none" strike="noStrike">
                          <a:solidFill>
                            <a:srgbClr val="002060"/>
                          </a:solidFill>
                          <a:latin typeface="Arial"/>
                          <a:ea typeface="Arial"/>
                          <a:cs typeface="Arial"/>
                          <a:sym typeface="Arial"/>
                        </a:rPr>
                        <a:t>-12</a:t>
                      </a:r>
                      <a:r>
                        <a:rPr b="0" baseline="30000" i="0" lang="en-US" sz="1600" u="none" cap="none" strike="noStrike">
                          <a:solidFill>
                            <a:srgbClr val="002060"/>
                          </a:solidFill>
                          <a:latin typeface="Arial"/>
                          <a:ea typeface="Arial"/>
                          <a:cs typeface="Arial"/>
                          <a:sym typeface="Arial"/>
                        </a:rPr>
                        <a:t>th</a:t>
                      </a:r>
                      <a:r>
                        <a:rPr b="0" i="0" lang="en-US" sz="1600" u="none" cap="none" strike="noStrike">
                          <a:solidFill>
                            <a:srgbClr val="002060"/>
                          </a:solidFill>
                          <a:latin typeface="Arial"/>
                          <a:ea typeface="Arial"/>
                          <a:cs typeface="Arial"/>
                          <a:sym typeface="Arial"/>
                        </a:rPr>
                        <a:t> grade. Only 12% of these students have one class outside of the general education environment (which would be over the 80% threshold). The Empathy Interviews reveal that this required class may not be needed all the time.</a:t>
                      </a:r>
                      <a:endParaRPr b="0" sz="1600" u="none" cap="none" strike="noStrike">
                        <a:latin typeface="Arial"/>
                        <a:ea typeface="Arial"/>
                        <a:cs typeface="Arial"/>
                        <a:sym typeface="Arial"/>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20975">
                <a:tc>
                  <a:txBody>
                    <a:bodyPr/>
                    <a:lstStyle/>
                    <a:p>
                      <a:pPr indent="0" lvl="0" marL="342900" marR="0" rtl="0" algn="l">
                        <a:spcBef>
                          <a:spcPts val="0"/>
                        </a:spcBef>
                        <a:spcAft>
                          <a:spcPts val="0"/>
                        </a:spcAft>
                        <a:buNone/>
                      </a:pPr>
                      <a:r>
                        <a:t/>
                      </a:r>
                      <a:endParaRPr sz="1600" u="none" cap="none" strike="noStrike">
                        <a:solidFill>
                          <a:schemeClr val="lt1"/>
                        </a:solidFill>
                      </a:endParaRPr>
                    </a:p>
                    <a:p>
                      <a:pPr indent="0" lvl="0" marL="342900" marR="0" rtl="0" algn="l">
                        <a:spcBef>
                          <a:spcPts val="1800"/>
                        </a:spcBef>
                        <a:spcAft>
                          <a:spcPts val="0"/>
                        </a:spcAft>
                        <a:buClr>
                          <a:schemeClr val="lt1"/>
                        </a:buClr>
                        <a:buSzPts val="1600"/>
                        <a:buFont typeface="Arial"/>
                        <a:buNone/>
                      </a:pPr>
                      <a:r>
                        <a:rPr lang="en-US" sz="1600" u="none" cap="none" strike="noStrike">
                          <a:solidFill>
                            <a:schemeClr val="lt1"/>
                          </a:solidFill>
                        </a:rPr>
                        <a:t>ELA/Math  Academic Performance</a:t>
                      </a:r>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342900" marR="0" rtl="0" algn="l">
                        <a:spcBef>
                          <a:spcPts val="0"/>
                        </a:spcBef>
                        <a:spcAft>
                          <a:spcPts val="0"/>
                        </a:spcAft>
                        <a:buNone/>
                      </a:pPr>
                      <a:r>
                        <a:t/>
                      </a:r>
                      <a:endParaRPr sz="1600" u="none" cap="none" strike="noStrike">
                        <a:solidFill>
                          <a:srgbClr val="002060"/>
                        </a:solidFill>
                      </a:endParaRPr>
                    </a:p>
                    <a:p>
                      <a:pPr indent="0" lvl="0" marL="342900" marR="0" rtl="0" algn="l">
                        <a:spcBef>
                          <a:spcPts val="0"/>
                        </a:spcBef>
                        <a:spcAft>
                          <a:spcPts val="0"/>
                        </a:spcAft>
                        <a:buClr>
                          <a:srgbClr val="002060"/>
                        </a:buClr>
                        <a:buSzPts val="1600"/>
                        <a:buFont typeface="Arial"/>
                        <a:buNone/>
                      </a:pPr>
                      <a:r>
                        <a:rPr lang="en-US" sz="1600" u="none" cap="none" strike="noStrike">
                          <a:solidFill>
                            <a:srgbClr val="002060"/>
                          </a:solidFill>
                        </a:rPr>
                        <a:t>28% of students with Disabilities who did not meet standards on the SBAC assessment were not reading at grade level and did not receive any intervention or supplemental instruction prior to the test.</a:t>
                      </a:r>
                      <a:endParaRPr/>
                    </a:p>
                    <a:p>
                      <a:pPr indent="0" lvl="0" marL="342900" marR="0" rtl="0" algn="l">
                        <a:spcBef>
                          <a:spcPts val="0"/>
                        </a:spcBef>
                        <a:spcAft>
                          <a:spcPts val="0"/>
                        </a:spcAft>
                        <a:buClr>
                          <a:schemeClr val="dk1"/>
                        </a:buClr>
                        <a:buSzPts val="1600"/>
                        <a:buFont typeface="Arial"/>
                        <a:buNone/>
                      </a:pPr>
                      <a:r>
                        <a:t/>
                      </a:r>
                      <a:endParaRPr sz="1600" u="none" cap="none" strike="noStrike">
                        <a:solidFill>
                          <a:srgbClr val="002060"/>
                        </a:solidFill>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69350">
                <a:tc>
                  <a:txBody>
                    <a:bodyPr/>
                    <a:lstStyle/>
                    <a:p>
                      <a:pPr indent="0" lvl="0" marL="342900" marR="0" rtl="0" algn="l">
                        <a:spcBef>
                          <a:spcPts val="0"/>
                        </a:spcBef>
                        <a:spcAft>
                          <a:spcPts val="0"/>
                        </a:spcAft>
                        <a:buNone/>
                      </a:pPr>
                      <a:r>
                        <a:t/>
                      </a:r>
                      <a:endParaRPr sz="1600" u="none" cap="none" strike="noStrike">
                        <a:solidFill>
                          <a:schemeClr val="lt1"/>
                        </a:solidFill>
                      </a:endParaRPr>
                    </a:p>
                    <a:p>
                      <a:pPr indent="0" lvl="0" marL="342900" marR="0" rtl="0" algn="l">
                        <a:spcBef>
                          <a:spcPts val="1800"/>
                        </a:spcBef>
                        <a:spcAft>
                          <a:spcPts val="0"/>
                        </a:spcAft>
                        <a:buClr>
                          <a:schemeClr val="lt1"/>
                        </a:buClr>
                        <a:buSzPts val="1600"/>
                        <a:buFont typeface="Arial"/>
                        <a:buNone/>
                      </a:pPr>
                      <a:r>
                        <a:rPr lang="en-US" sz="1600" u="none" cap="none" strike="noStrike">
                          <a:solidFill>
                            <a:schemeClr val="lt1"/>
                          </a:solidFill>
                        </a:rPr>
                        <a:t>Behavior Challenges/ Suspension</a:t>
                      </a:r>
                      <a:endParaRPr/>
                    </a:p>
                    <a:p>
                      <a:pPr indent="0" lvl="0" marL="342900" marR="0" rtl="0" algn="l">
                        <a:spcBef>
                          <a:spcPts val="1800"/>
                        </a:spcBef>
                        <a:spcAft>
                          <a:spcPts val="0"/>
                        </a:spcAft>
                        <a:buNone/>
                      </a:pPr>
                      <a:r>
                        <a:t/>
                      </a:r>
                      <a:endParaRPr sz="1600" u="none" cap="none" strike="noStrike">
                        <a:solidFill>
                          <a:schemeClr val="lt1"/>
                        </a:solidFill>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342900" marR="0" rtl="0" algn="l">
                        <a:spcBef>
                          <a:spcPts val="0"/>
                        </a:spcBef>
                        <a:spcAft>
                          <a:spcPts val="0"/>
                        </a:spcAft>
                        <a:buNone/>
                      </a:pPr>
                      <a:r>
                        <a:t/>
                      </a:r>
                      <a:endParaRPr sz="1600" u="none" cap="none" strike="noStrike">
                        <a:solidFill>
                          <a:srgbClr val="002060"/>
                        </a:solidFill>
                      </a:endParaRPr>
                    </a:p>
                    <a:p>
                      <a:pPr indent="0" lvl="0" marL="342900" marR="0" rtl="0" algn="l">
                        <a:spcBef>
                          <a:spcPts val="0"/>
                        </a:spcBef>
                        <a:spcAft>
                          <a:spcPts val="0"/>
                        </a:spcAft>
                        <a:buClr>
                          <a:srgbClr val="002060"/>
                        </a:buClr>
                        <a:buSzPts val="1600"/>
                        <a:buFont typeface="Arial"/>
                        <a:buNone/>
                      </a:pPr>
                      <a:r>
                        <a:rPr lang="en-US" sz="1600" u="none" cap="none" strike="noStrike">
                          <a:solidFill>
                            <a:srgbClr val="002060"/>
                          </a:solidFill>
                        </a:rPr>
                        <a:t>92% of the Target Student Group (students with disabilities who have been suspended more than once in 2023-2024) did not address the reason they were suspended in their IEP meeting or an addendum. 78% of these students either did not have a BIP or behavior goal or the behavior was not addressed in the BIP or behavior goal. </a:t>
                      </a:r>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1"/>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Data Drilldown</a:t>
            </a:r>
            <a:endParaRPr/>
          </a:p>
        </p:txBody>
      </p:sp>
      <p:sp>
        <p:nvSpPr>
          <p:cNvPr id="301" name="Google Shape;301;p31"/>
          <p:cNvSpPr txBox="1"/>
          <p:nvPr>
            <p:ph idx="1" type="body"/>
          </p:nvPr>
        </p:nvSpPr>
        <p:spPr>
          <a:xfrm>
            <a:off x="152400" y="1638300"/>
            <a:ext cx="11887200" cy="50159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4"/>
              </a:buClr>
              <a:buSzPts val="3200"/>
              <a:buNone/>
            </a:pPr>
            <a:r>
              <a:rPr b="1" lang="en-US">
                <a:solidFill>
                  <a:schemeClr val="accent4"/>
                </a:solidFill>
              </a:rPr>
              <a:t>Due Date: July 10, 2024</a:t>
            </a:r>
            <a:endParaRPr>
              <a:solidFill>
                <a:schemeClr val="accent4"/>
              </a:solidFill>
            </a:endParaRPr>
          </a:p>
          <a:p>
            <a:pPr indent="0" lvl="0" marL="0" rtl="0" algn="l">
              <a:lnSpc>
                <a:spcPct val="90000"/>
              </a:lnSpc>
              <a:spcBef>
                <a:spcPts val="1000"/>
              </a:spcBef>
              <a:spcAft>
                <a:spcPts val="0"/>
              </a:spcAft>
              <a:buClr>
                <a:schemeClr val="lt1"/>
              </a:buClr>
              <a:buSzPts val="3200"/>
              <a:buNone/>
            </a:pPr>
            <a:r>
              <a:t/>
            </a:r>
            <a:endParaRPr>
              <a:solidFill>
                <a:schemeClr val="accent4"/>
              </a:solidFill>
            </a:endParaRPr>
          </a:p>
          <a:p>
            <a:pPr indent="0" lvl="0" marL="0" rtl="0" algn="l">
              <a:lnSpc>
                <a:spcPct val="90000"/>
              </a:lnSpc>
              <a:spcBef>
                <a:spcPts val="1000"/>
              </a:spcBef>
              <a:spcAft>
                <a:spcPts val="0"/>
              </a:spcAft>
              <a:buClr>
                <a:schemeClr val="lt1"/>
              </a:buClr>
              <a:buSzPts val="3200"/>
              <a:buNone/>
            </a:pPr>
            <a:r>
              <a:rPr lang="en-US"/>
              <a:t>Targeted Level 1 and 2 LEAs</a:t>
            </a:r>
            <a:endParaRPr/>
          </a:p>
          <a:p>
            <a:pPr indent="0" lvl="0" marL="0" rtl="0" algn="l">
              <a:lnSpc>
                <a:spcPct val="90000"/>
              </a:lnSpc>
              <a:spcBef>
                <a:spcPts val="1000"/>
              </a:spcBef>
              <a:spcAft>
                <a:spcPts val="0"/>
              </a:spcAft>
              <a:buClr>
                <a:schemeClr val="lt1"/>
              </a:buClr>
              <a:buSzPts val="3200"/>
              <a:buNone/>
            </a:pPr>
            <a:r>
              <a:rPr lang="en-US" u="sng">
                <a:solidFill>
                  <a:schemeClr val="hlink"/>
                </a:solidFill>
                <a:hlinkClick r:id="rId3"/>
              </a:rPr>
              <a:t>How to Document Completion of the Data Drilldown</a:t>
            </a:r>
            <a:r>
              <a:rPr lang="en-US"/>
              <a:t> to SELPA</a:t>
            </a:r>
            <a:endParaRPr/>
          </a:p>
          <a:p>
            <a:pPr indent="0" lvl="0" marL="0" rtl="0" algn="l">
              <a:lnSpc>
                <a:spcPct val="90000"/>
              </a:lnSpc>
              <a:spcBef>
                <a:spcPts val="1000"/>
              </a:spcBef>
              <a:spcAft>
                <a:spcPts val="0"/>
              </a:spcAft>
              <a:buClr>
                <a:schemeClr val="lt1"/>
              </a:buClr>
              <a:buSzPts val="3200"/>
              <a:buNone/>
            </a:pPr>
            <a:r>
              <a:t/>
            </a:r>
            <a:endParaRPr/>
          </a:p>
          <a:p>
            <a:pPr indent="0" lvl="0" marL="0" rtl="0" algn="l">
              <a:lnSpc>
                <a:spcPct val="90000"/>
              </a:lnSpc>
              <a:spcBef>
                <a:spcPts val="1000"/>
              </a:spcBef>
              <a:spcAft>
                <a:spcPts val="0"/>
              </a:spcAft>
              <a:buClr>
                <a:schemeClr val="lt1"/>
              </a:buClr>
              <a:buSzPts val="3200"/>
              <a:buNone/>
            </a:pPr>
            <a:r>
              <a:rPr lang="en-US"/>
              <a:t>Targeted Level 3 LEAs</a:t>
            </a:r>
            <a:endParaRPr/>
          </a:p>
          <a:p>
            <a:pPr indent="0" lvl="0" marL="0" rtl="0" algn="l">
              <a:lnSpc>
                <a:spcPct val="90000"/>
              </a:lnSpc>
              <a:spcBef>
                <a:spcPts val="1000"/>
              </a:spcBef>
              <a:spcAft>
                <a:spcPts val="0"/>
              </a:spcAft>
              <a:buClr>
                <a:schemeClr val="lt1"/>
              </a:buClr>
              <a:buSzPts val="3200"/>
              <a:buNone/>
            </a:pPr>
            <a:r>
              <a:rPr lang="en-US" u="sng">
                <a:solidFill>
                  <a:schemeClr val="hlink"/>
                </a:solidFill>
                <a:hlinkClick r:id="rId4"/>
              </a:rPr>
              <a:t>How to Document Completion of the Data Drilldown</a:t>
            </a:r>
            <a:r>
              <a:rPr lang="en-US"/>
              <a:t> in Stepwell</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2"/>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Questions</a:t>
            </a:r>
            <a:endParaRPr/>
          </a:p>
        </p:txBody>
      </p:sp>
      <p:pic>
        <p:nvPicPr>
          <p:cNvPr descr="A group of colorful circles with white question marks&#10;&#10;Description automatically generated" id="308" name="Google Shape;308;p32"/>
          <p:cNvPicPr preferRelativeResize="0"/>
          <p:nvPr/>
        </p:nvPicPr>
        <p:blipFill rotWithShape="1">
          <a:blip r:embed="rId3">
            <a:alphaModFix/>
          </a:blip>
          <a:srcRect b="1" l="8125" r="5836" t="0"/>
          <a:stretch/>
        </p:blipFill>
        <p:spPr>
          <a:xfrm>
            <a:off x="3562349" y="1714510"/>
            <a:ext cx="5059110" cy="424056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3"/>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Consolidation</a:t>
            </a:r>
            <a:endParaRPr/>
          </a:p>
        </p:txBody>
      </p:sp>
      <p:sp>
        <p:nvSpPr>
          <p:cNvPr id="315" name="Google Shape;315;p33"/>
          <p:cNvSpPr txBox="1"/>
          <p:nvPr>
            <p:ph idx="1" type="body"/>
          </p:nvPr>
        </p:nvSpPr>
        <p:spPr>
          <a:xfrm>
            <a:off x="152400" y="1707572"/>
            <a:ext cx="11887200" cy="496642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accent4"/>
              </a:buClr>
              <a:buSzPts val="2800"/>
              <a:buNone/>
            </a:pPr>
            <a:r>
              <a:rPr b="1" lang="en-US" sz="2800" u="sng">
                <a:solidFill>
                  <a:schemeClr val="accent4"/>
                </a:solidFill>
              </a:rPr>
              <a:t>Required for </a:t>
            </a:r>
            <a:endParaRPr sz="2800">
              <a:solidFill>
                <a:schemeClr val="accent4"/>
              </a:solidFill>
            </a:endParaRPr>
          </a:p>
          <a:p>
            <a:pPr indent="-228600" lvl="0" marL="228600" rtl="0" algn="l">
              <a:lnSpc>
                <a:spcPct val="90000"/>
              </a:lnSpc>
              <a:spcBef>
                <a:spcPts val="1000"/>
              </a:spcBef>
              <a:spcAft>
                <a:spcPts val="0"/>
              </a:spcAft>
              <a:buClr>
                <a:schemeClr val="accent4"/>
              </a:buClr>
              <a:buSzPts val="2800"/>
              <a:buNone/>
            </a:pPr>
            <a:r>
              <a:rPr lang="en-US" sz="2800">
                <a:solidFill>
                  <a:schemeClr val="accent4"/>
                </a:solidFill>
              </a:rPr>
              <a:t>All Targeted Level 3 LEAs</a:t>
            </a:r>
            <a:endParaRPr>
              <a:solidFill>
                <a:schemeClr val="accent4"/>
              </a:solidFill>
            </a:endParaRPr>
          </a:p>
          <a:p>
            <a:pPr indent="-228600" lvl="0" marL="228600" rtl="0" algn="l">
              <a:lnSpc>
                <a:spcPct val="90000"/>
              </a:lnSpc>
              <a:spcBef>
                <a:spcPts val="1000"/>
              </a:spcBef>
              <a:spcAft>
                <a:spcPts val="0"/>
              </a:spcAft>
              <a:buClr>
                <a:schemeClr val="accent4"/>
              </a:buClr>
              <a:buSzPts val="2800"/>
              <a:buNone/>
            </a:pPr>
            <a:r>
              <a:rPr b="1" lang="en-US" sz="2800" u="sng">
                <a:solidFill>
                  <a:schemeClr val="accent4"/>
                </a:solidFill>
              </a:rPr>
              <a:t>Optional for</a:t>
            </a:r>
            <a:endParaRPr/>
          </a:p>
          <a:p>
            <a:pPr indent="-228600" lvl="0" marL="228600" rtl="0" algn="l">
              <a:lnSpc>
                <a:spcPct val="90000"/>
              </a:lnSpc>
              <a:spcBef>
                <a:spcPts val="1000"/>
              </a:spcBef>
              <a:spcAft>
                <a:spcPts val="0"/>
              </a:spcAft>
              <a:buClr>
                <a:schemeClr val="accent4"/>
              </a:buClr>
              <a:buSzPts val="2800"/>
              <a:buNone/>
            </a:pPr>
            <a:r>
              <a:rPr lang="en-US" sz="2800">
                <a:solidFill>
                  <a:schemeClr val="accent4"/>
                </a:solidFill>
              </a:rPr>
              <a:t>Targeted Levels 1 and 2</a:t>
            </a:r>
            <a:endParaRPr/>
          </a:p>
          <a:p>
            <a:pPr indent="0" lvl="0" marL="0" rtl="0" algn="ctr">
              <a:lnSpc>
                <a:spcPct val="90000"/>
              </a:lnSpc>
              <a:spcBef>
                <a:spcPts val="1000"/>
              </a:spcBef>
              <a:spcAft>
                <a:spcPts val="0"/>
              </a:spcAft>
              <a:buClr>
                <a:schemeClr val="lt1"/>
              </a:buClr>
              <a:buSzPts val="3200"/>
              <a:buNone/>
            </a:pPr>
            <a:r>
              <a:t/>
            </a:r>
            <a:endParaRPr/>
          </a:p>
          <a:p>
            <a:pPr indent="0" lvl="0" marL="0" rtl="0" algn="l">
              <a:lnSpc>
                <a:spcPct val="90000"/>
              </a:lnSpc>
              <a:spcBef>
                <a:spcPts val="1000"/>
              </a:spcBef>
              <a:spcAft>
                <a:spcPts val="0"/>
              </a:spcAft>
              <a:buClr>
                <a:schemeClr val="lt1"/>
              </a:buClr>
              <a:buSzPts val="2000"/>
              <a:buNone/>
            </a:pPr>
            <a:r>
              <a:rPr lang="en-US" sz="2000"/>
              <a:t>The purpose of consolidation is to synthesize the wide range of quantitative and qualitative data collected through Step 1 activities into overall areas of LEA strengths and weaknesses.</a:t>
            </a:r>
            <a:endParaRPr sz="2000"/>
          </a:p>
          <a:p>
            <a:pPr indent="0" lvl="0" marL="0" rtl="0" algn="ctr">
              <a:lnSpc>
                <a:spcPct val="90000"/>
              </a:lnSpc>
              <a:spcBef>
                <a:spcPts val="1000"/>
              </a:spcBef>
              <a:spcAft>
                <a:spcPts val="0"/>
              </a:spcAft>
              <a:buClr>
                <a:schemeClr val="lt1"/>
              </a:buClr>
              <a:buSzPts val="2000"/>
              <a:buNone/>
            </a:pPr>
            <a:r>
              <a:t/>
            </a:r>
            <a:endParaRPr sz="2000"/>
          </a:p>
          <a:p>
            <a:pPr indent="0" lvl="0" marL="0" rtl="0" algn="l">
              <a:lnSpc>
                <a:spcPct val="90000"/>
              </a:lnSpc>
              <a:spcBef>
                <a:spcPts val="1000"/>
              </a:spcBef>
              <a:spcAft>
                <a:spcPts val="0"/>
              </a:spcAft>
              <a:buClr>
                <a:schemeClr val="lt1"/>
              </a:buClr>
              <a:buSzPts val="2000"/>
              <a:buNone/>
            </a:pPr>
            <a:r>
              <a:rPr lang="en-US" sz="2000" u="sng">
                <a:solidFill>
                  <a:schemeClr val="hlink"/>
                </a:solidFill>
                <a:hlinkClick r:id="rId3"/>
              </a:rPr>
              <a:t>Consolidation Activity Handout</a:t>
            </a:r>
            <a:endParaRPr sz="2000"/>
          </a:p>
          <a:p>
            <a:pPr indent="0" lvl="0" marL="0" rtl="0" algn="l">
              <a:lnSpc>
                <a:spcPct val="90000"/>
              </a:lnSpc>
              <a:spcBef>
                <a:spcPts val="1000"/>
              </a:spcBef>
              <a:spcAft>
                <a:spcPts val="0"/>
              </a:spcAft>
              <a:buClr>
                <a:schemeClr val="lt1"/>
              </a:buClr>
              <a:buSzPts val="2000"/>
              <a:buNone/>
            </a:pPr>
            <a:r>
              <a:rPr lang="en-US" sz="2000" u="sng">
                <a:solidFill>
                  <a:schemeClr val="hlink"/>
                </a:solidFill>
                <a:hlinkClick r:id="rId4"/>
              </a:rPr>
              <a:t>SIL Consolidation Video</a:t>
            </a:r>
            <a:endParaRPr sz="2000"/>
          </a:p>
          <a:p>
            <a:pPr indent="0" lvl="0" marL="0" rtl="0" algn="l">
              <a:lnSpc>
                <a:spcPct val="90000"/>
              </a:lnSpc>
              <a:spcBef>
                <a:spcPts val="1000"/>
              </a:spcBef>
              <a:spcAft>
                <a:spcPts val="0"/>
              </a:spcAft>
              <a:buClr>
                <a:schemeClr val="lt1"/>
              </a:buClr>
              <a:buSzPts val="2000"/>
              <a:buNone/>
            </a:pPr>
            <a:r>
              <a:rPr lang="en-US" sz="2000" u="sng">
                <a:solidFill>
                  <a:schemeClr val="hlink"/>
                </a:solidFill>
                <a:hlinkClick r:id="rId5"/>
              </a:rPr>
              <a:t>Affinity Protocol</a:t>
            </a:r>
            <a:endParaRPr sz="2000"/>
          </a:p>
          <a:p>
            <a:pPr indent="0" lvl="0" marL="0" rtl="0" algn="l">
              <a:lnSpc>
                <a:spcPct val="90000"/>
              </a:lnSpc>
              <a:spcBef>
                <a:spcPts val="1000"/>
              </a:spcBef>
              <a:spcAft>
                <a:spcPts val="0"/>
              </a:spcAft>
              <a:buClr>
                <a:schemeClr val="lt1"/>
              </a:buClr>
              <a:buSzPts val="3200"/>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4"/>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Documenting Completion of Consolidation</a:t>
            </a:r>
            <a:endParaRPr/>
          </a:p>
        </p:txBody>
      </p:sp>
      <p:sp>
        <p:nvSpPr>
          <p:cNvPr id="321" name="Google Shape;321;p34"/>
          <p:cNvSpPr txBox="1"/>
          <p:nvPr>
            <p:ph idx="1" type="body"/>
          </p:nvPr>
        </p:nvSpPr>
        <p:spPr>
          <a:xfrm>
            <a:off x="152400" y="1638300"/>
            <a:ext cx="11887200" cy="50159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4"/>
              </a:buClr>
              <a:buSzPts val="3200"/>
              <a:buNone/>
            </a:pPr>
            <a:r>
              <a:rPr b="1" lang="en-US">
                <a:solidFill>
                  <a:schemeClr val="accent4"/>
                </a:solidFill>
              </a:rPr>
              <a:t>Due Date: July 10, 2024</a:t>
            </a:r>
            <a:endParaRPr/>
          </a:p>
          <a:p>
            <a:pPr indent="0" lvl="0" marL="0" rtl="0" algn="l">
              <a:lnSpc>
                <a:spcPct val="90000"/>
              </a:lnSpc>
              <a:spcBef>
                <a:spcPts val="1000"/>
              </a:spcBef>
              <a:spcAft>
                <a:spcPts val="0"/>
              </a:spcAft>
              <a:buClr>
                <a:schemeClr val="lt1"/>
              </a:buClr>
              <a:buSzPts val="3200"/>
              <a:buNone/>
            </a:pPr>
            <a:r>
              <a:t/>
            </a:r>
            <a:endParaRPr b="1">
              <a:solidFill>
                <a:schemeClr val="accent4"/>
              </a:solidFill>
            </a:endParaRPr>
          </a:p>
          <a:p>
            <a:pPr indent="0" lvl="0" marL="0" rtl="0" algn="l">
              <a:lnSpc>
                <a:spcPct val="90000"/>
              </a:lnSpc>
              <a:spcBef>
                <a:spcPts val="1000"/>
              </a:spcBef>
              <a:spcAft>
                <a:spcPts val="0"/>
              </a:spcAft>
              <a:buClr>
                <a:schemeClr val="lt1"/>
              </a:buClr>
              <a:buSzPts val="3200"/>
              <a:buNone/>
            </a:pPr>
            <a:r>
              <a:rPr lang="en-US"/>
              <a:t>Targeted Level 1 and 2 LEAs</a:t>
            </a:r>
            <a:endParaRPr/>
          </a:p>
          <a:p>
            <a:pPr indent="0" lvl="0" marL="0" rtl="0" algn="l">
              <a:lnSpc>
                <a:spcPct val="90000"/>
              </a:lnSpc>
              <a:spcBef>
                <a:spcPts val="1000"/>
              </a:spcBef>
              <a:spcAft>
                <a:spcPts val="0"/>
              </a:spcAft>
              <a:buClr>
                <a:schemeClr val="lt1"/>
              </a:buClr>
              <a:buSzPts val="2400"/>
              <a:buNone/>
            </a:pPr>
            <a:r>
              <a:rPr i="1" lang="en-US" sz="2400"/>
              <a:t>Optional </a:t>
            </a:r>
            <a:endParaRPr i="1" sz="2400"/>
          </a:p>
          <a:p>
            <a:pPr indent="0" lvl="0" marL="0" rtl="0" algn="l">
              <a:lnSpc>
                <a:spcPct val="90000"/>
              </a:lnSpc>
              <a:spcBef>
                <a:spcPts val="1000"/>
              </a:spcBef>
              <a:spcAft>
                <a:spcPts val="0"/>
              </a:spcAft>
              <a:buClr>
                <a:schemeClr val="lt1"/>
              </a:buClr>
              <a:buSzPts val="2400"/>
              <a:buNone/>
            </a:pPr>
            <a:r>
              <a:t/>
            </a:r>
            <a:endParaRPr i="1" sz="2400"/>
          </a:p>
          <a:p>
            <a:pPr indent="0" lvl="0" marL="0" rtl="0" algn="l">
              <a:lnSpc>
                <a:spcPct val="90000"/>
              </a:lnSpc>
              <a:spcBef>
                <a:spcPts val="1000"/>
              </a:spcBef>
              <a:spcAft>
                <a:spcPts val="0"/>
              </a:spcAft>
              <a:buClr>
                <a:schemeClr val="lt1"/>
              </a:buClr>
              <a:buSzPts val="3200"/>
              <a:buNone/>
            </a:pPr>
            <a:r>
              <a:rPr lang="en-US"/>
              <a:t>Targeted Level 3 LEAs - Required</a:t>
            </a:r>
            <a:endParaRPr/>
          </a:p>
          <a:p>
            <a:pPr indent="0" lvl="0" marL="0" rtl="0" algn="l">
              <a:lnSpc>
                <a:spcPct val="90000"/>
              </a:lnSpc>
              <a:spcBef>
                <a:spcPts val="1000"/>
              </a:spcBef>
              <a:spcAft>
                <a:spcPts val="0"/>
              </a:spcAft>
              <a:buClr>
                <a:schemeClr val="lt1"/>
              </a:buClr>
              <a:buSzPts val="3200"/>
              <a:buNone/>
            </a:pPr>
            <a:r>
              <a:rPr lang="en-US" u="sng">
                <a:solidFill>
                  <a:schemeClr val="hlink"/>
                </a:solidFill>
                <a:hlinkClick r:id="rId3"/>
              </a:rPr>
              <a:t>How to Document Completion of Consolidation</a:t>
            </a:r>
            <a:r>
              <a:rPr lang="en-US"/>
              <a:t> in Stepwell</a:t>
            </a:r>
            <a:endParaRPr/>
          </a:p>
          <a:p>
            <a:pPr indent="0" lvl="0" marL="0" rtl="0" algn="l">
              <a:lnSpc>
                <a:spcPct val="90000"/>
              </a:lnSpc>
              <a:spcBef>
                <a:spcPts val="1000"/>
              </a:spcBef>
              <a:spcAft>
                <a:spcPts val="0"/>
              </a:spcAft>
              <a:buClr>
                <a:schemeClr val="lt1"/>
              </a:buClr>
              <a:buSzPts val="3200"/>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5"/>
          <p:cNvSpPr txBox="1"/>
          <p:nvPr>
            <p:ph type="title"/>
          </p:nvPr>
        </p:nvSpPr>
        <p:spPr>
          <a:xfrm>
            <a:off x="152400" y="114152"/>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Next Steps (1 of 2)</a:t>
            </a:r>
            <a:endParaRPr/>
          </a:p>
        </p:txBody>
      </p:sp>
      <p:sp>
        <p:nvSpPr>
          <p:cNvPr id="328" name="Google Shape;328;p35"/>
          <p:cNvSpPr txBox="1"/>
          <p:nvPr>
            <p:ph idx="1" type="body"/>
          </p:nvPr>
        </p:nvSpPr>
        <p:spPr>
          <a:xfrm>
            <a:off x="0" y="1439715"/>
            <a:ext cx="11727516" cy="5915173"/>
          </a:xfrm>
          <a:prstGeom prst="rect">
            <a:avLst/>
          </a:prstGeom>
          <a:noFill/>
          <a:ln>
            <a:noFill/>
          </a:ln>
        </p:spPr>
        <p:txBody>
          <a:bodyPr anchorCtr="0" anchor="t" bIns="45700" lIns="91425" spcFirstLastPara="1" rIns="91425" wrap="square" tIns="45700">
            <a:normAutofit fontScale="70000" lnSpcReduction="20000"/>
          </a:bodyPr>
          <a:lstStyle/>
          <a:p>
            <a:pPr indent="-457200" lvl="1" marL="1143000" rtl="0" algn="l">
              <a:lnSpc>
                <a:spcPct val="120000"/>
              </a:lnSpc>
              <a:spcBef>
                <a:spcPts val="0"/>
              </a:spcBef>
              <a:spcAft>
                <a:spcPts val="0"/>
              </a:spcAft>
              <a:buClr>
                <a:schemeClr val="lt1"/>
              </a:buClr>
              <a:buSzPct val="100000"/>
              <a:buChar char="•"/>
            </a:pPr>
            <a:r>
              <a:rPr lang="en-US" sz="2900"/>
              <a:t>Identify your CIM Team Members </a:t>
            </a:r>
            <a:endParaRPr/>
          </a:p>
          <a:p>
            <a:pPr indent="-457200" lvl="1" marL="1143000" rtl="0" algn="l">
              <a:lnSpc>
                <a:spcPct val="120000"/>
              </a:lnSpc>
              <a:spcBef>
                <a:spcPts val="2500"/>
              </a:spcBef>
              <a:spcAft>
                <a:spcPts val="0"/>
              </a:spcAft>
              <a:buClr>
                <a:schemeClr val="lt1"/>
              </a:buClr>
              <a:buSzPct val="100000"/>
              <a:buChar char="•"/>
            </a:pPr>
            <a:r>
              <a:rPr lang="en-US" sz="2900"/>
              <a:t>Establish a system to maintain up-to-date documentation throughout the CIM process </a:t>
            </a:r>
            <a:endParaRPr sz="2900"/>
          </a:p>
          <a:p>
            <a:pPr indent="-457200" lvl="1" marL="1143000" rtl="0" algn="l">
              <a:lnSpc>
                <a:spcPct val="120000"/>
              </a:lnSpc>
              <a:spcBef>
                <a:spcPts val="2500"/>
              </a:spcBef>
              <a:spcAft>
                <a:spcPts val="0"/>
              </a:spcAft>
              <a:buClr>
                <a:schemeClr val="lt1"/>
              </a:buClr>
              <a:buSzPct val="100000"/>
              <a:buChar char="•"/>
            </a:pPr>
            <a:r>
              <a:rPr lang="en-US" sz="2900"/>
              <a:t>Complete the CALPADs Reports Upload Process to the System Improvement Leads (SIL) Improvement Data Center (IDC)</a:t>
            </a:r>
            <a:endParaRPr/>
          </a:p>
          <a:p>
            <a:pPr indent="-457200" lvl="1" marL="1143000" rtl="0" algn="l">
              <a:lnSpc>
                <a:spcPct val="120000"/>
              </a:lnSpc>
              <a:spcBef>
                <a:spcPts val="2500"/>
              </a:spcBef>
              <a:spcAft>
                <a:spcPts val="0"/>
              </a:spcAft>
              <a:buClr>
                <a:schemeClr val="lt1"/>
              </a:buClr>
              <a:buSzPct val="100000"/>
              <a:buChar char="•"/>
            </a:pPr>
            <a:r>
              <a:rPr lang="en-US" sz="2900"/>
              <a:t>Collect, Review, and Analyze all data related to the unmet indicators and/or low ranks on the data sheets provided by the CDE in the Annual Determination Letter. Conduct a Data Drill Down to Identify Data-supported and Quantified Problem Statements. Targeted Level 3 LEAs will consolidate data before identifying Problem Statements. </a:t>
            </a:r>
            <a:endParaRPr/>
          </a:p>
          <a:p>
            <a:pPr indent="-457200" lvl="1" marL="1143000" rtl="0" algn="l">
              <a:lnSpc>
                <a:spcPct val="120000"/>
              </a:lnSpc>
              <a:spcBef>
                <a:spcPts val="2500"/>
              </a:spcBef>
              <a:spcAft>
                <a:spcPts val="0"/>
              </a:spcAft>
              <a:buClr>
                <a:schemeClr val="lt1"/>
              </a:buClr>
              <a:buSzPct val="100000"/>
              <a:buChar char="•"/>
            </a:pPr>
            <a:r>
              <a:rPr lang="en-US" sz="2900"/>
              <a:t>Identify and begin to develop a method for collecting Parent Input. </a:t>
            </a:r>
            <a:r>
              <a:rPr i="1" lang="en-US" sz="2900"/>
              <a:t>*If using Seeds of Partnership for Parent Input, LEAs need to create a primary user account by filling out a </a:t>
            </a:r>
            <a:r>
              <a:rPr i="1" lang="en-US" sz="2900" u="sng">
                <a:solidFill>
                  <a:schemeClr val="hlink"/>
                </a:solidFill>
                <a:hlinkClick r:id="rId3"/>
              </a:rPr>
              <a:t>Request for Access Form</a:t>
            </a:r>
            <a:endParaRPr i="1" sz="2900" u="sng">
              <a:solidFill>
                <a:schemeClr val="hlink"/>
              </a:solidFill>
              <a:hlinkClick r:id="rId4"/>
            </a:endParaRPr>
          </a:p>
          <a:p>
            <a:pPr indent="0" lvl="0" marL="0" rtl="0" algn="l">
              <a:lnSpc>
                <a:spcPct val="90000"/>
              </a:lnSpc>
              <a:spcBef>
                <a:spcPts val="3000"/>
              </a:spcBef>
              <a:spcAft>
                <a:spcPts val="0"/>
              </a:spcAft>
              <a:buClr>
                <a:srgbClr val="000000"/>
              </a:buClr>
              <a:buSzPct val="100000"/>
              <a:buNone/>
            </a:pPr>
            <a:r>
              <a:rPr b="0" i="0" lang="en-US" sz="1800" u="none" strike="noStrike">
                <a:solidFill>
                  <a:srgbClr val="000000"/>
                </a:solidFill>
                <a:latin typeface="Arial"/>
                <a:ea typeface="Arial"/>
                <a:cs typeface="Arial"/>
                <a:sym typeface="Arial"/>
              </a:rPr>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6"/>
          <p:cNvSpPr txBox="1"/>
          <p:nvPr>
            <p:ph type="title"/>
          </p:nvPr>
        </p:nvSpPr>
        <p:spPr>
          <a:xfrm>
            <a:off x="152400" y="114152"/>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Next Steps (2 of 2)</a:t>
            </a:r>
            <a:endParaRPr/>
          </a:p>
        </p:txBody>
      </p:sp>
      <p:sp>
        <p:nvSpPr>
          <p:cNvPr id="335" name="Google Shape;335;p36"/>
          <p:cNvSpPr txBox="1"/>
          <p:nvPr>
            <p:ph idx="1" type="body"/>
          </p:nvPr>
        </p:nvSpPr>
        <p:spPr>
          <a:xfrm>
            <a:off x="0" y="1216977"/>
            <a:ext cx="11809577" cy="5446250"/>
          </a:xfrm>
          <a:prstGeom prst="rect">
            <a:avLst/>
          </a:prstGeom>
          <a:noFill/>
          <a:ln>
            <a:noFill/>
          </a:ln>
        </p:spPr>
        <p:txBody>
          <a:bodyPr anchorCtr="0" anchor="t" bIns="45700" lIns="91425" spcFirstLastPara="1" rIns="91425" wrap="square" tIns="45700">
            <a:normAutofit fontScale="77500" lnSpcReduction="20000"/>
          </a:bodyPr>
          <a:lstStyle/>
          <a:p>
            <a:pPr indent="-457231" lvl="1" marL="1143000" rtl="0" algn="l">
              <a:lnSpc>
                <a:spcPct val="120000"/>
              </a:lnSpc>
              <a:spcBef>
                <a:spcPts val="0"/>
              </a:spcBef>
              <a:spcAft>
                <a:spcPts val="0"/>
              </a:spcAft>
              <a:buClr>
                <a:schemeClr val="lt1"/>
              </a:buClr>
              <a:buSzPct val="100000"/>
              <a:buChar char="•"/>
            </a:pPr>
            <a:r>
              <a:rPr lang="en-US" sz="2900">
                <a:latin typeface="Arial"/>
                <a:ea typeface="Arial"/>
                <a:cs typeface="Arial"/>
                <a:sym typeface="Arial"/>
              </a:rPr>
              <a:t>Watch the pre-recorded Policies, Procedures, and Practices (PPPR) training. Complete and submit the PPPR in the Special Education Compliance and Monitoring System (SECMS) by </a:t>
            </a:r>
            <a:r>
              <a:rPr lang="en-US" sz="2900">
                <a:solidFill>
                  <a:srgbClr val="FFFF00"/>
                </a:solidFill>
                <a:latin typeface="Arial"/>
                <a:ea typeface="Arial"/>
                <a:cs typeface="Arial"/>
                <a:sym typeface="Arial"/>
              </a:rPr>
              <a:t>June 30, 2024</a:t>
            </a:r>
            <a:r>
              <a:rPr lang="en-US" sz="2900">
                <a:latin typeface="Arial"/>
                <a:ea typeface="Arial"/>
                <a:cs typeface="Arial"/>
                <a:sym typeface="Arial"/>
              </a:rPr>
              <a:t>.</a:t>
            </a:r>
            <a:endParaRPr/>
          </a:p>
          <a:p>
            <a:pPr indent="-457231" lvl="1" marL="1143000" rtl="0" algn="l">
              <a:lnSpc>
                <a:spcPct val="120000"/>
              </a:lnSpc>
              <a:spcBef>
                <a:spcPts val="2500"/>
              </a:spcBef>
              <a:spcAft>
                <a:spcPts val="0"/>
              </a:spcAft>
              <a:buClr>
                <a:srgbClr val="FFFFFF"/>
              </a:buClr>
              <a:buSzPct val="100000"/>
              <a:buChar char="•"/>
            </a:pPr>
            <a:r>
              <a:rPr lang="en-US" sz="2900">
                <a:solidFill>
                  <a:srgbClr val="FFFFFF"/>
                </a:solidFill>
              </a:rPr>
              <a:t>Targeted Level 3 LEAs : Submit CIM Step 1 in the Stepwell online system by </a:t>
            </a:r>
            <a:r>
              <a:rPr lang="en-US" sz="2900">
                <a:solidFill>
                  <a:srgbClr val="FFFF00"/>
                </a:solidFill>
              </a:rPr>
              <a:t>July 10, 2024</a:t>
            </a:r>
            <a:r>
              <a:rPr lang="en-US" sz="2900">
                <a:solidFill>
                  <a:srgbClr val="FFFFFF"/>
                </a:solidFill>
              </a:rPr>
              <a:t>.</a:t>
            </a:r>
            <a:endParaRPr/>
          </a:p>
          <a:p>
            <a:pPr indent="-457231" lvl="1" marL="1143000" rtl="0" algn="l">
              <a:lnSpc>
                <a:spcPct val="120000"/>
              </a:lnSpc>
              <a:spcBef>
                <a:spcPts val="2500"/>
              </a:spcBef>
              <a:spcAft>
                <a:spcPts val="0"/>
              </a:spcAft>
              <a:buClr>
                <a:srgbClr val="FFFFFF"/>
              </a:buClr>
              <a:buSzPct val="100000"/>
              <a:buChar char="•"/>
            </a:pPr>
            <a:r>
              <a:rPr lang="en-US" sz="2900">
                <a:solidFill>
                  <a:srgbClr val="FFFFFF"/>
                </a:solidFill>
              </a:rPr>
              <a:t>Targeted Level 1 and 2 LEAs: Submit CIM Step 1 to SELPA by </a:t>
            </a:r>
            <a:r>
              <a:rPr lang="en-US" sz="2900">
                <a:solidFill>
                  <a:srgbClr val="FFFF00"/>
                </a:solidFill>
              </a:rPr>
              <a:t>July 10, 2024</a:t>
            </a:r>
            <a:endParaRPr/>
          </a:p>
          <a:p>
            <a:pPr indent="-457200" lvl="1" marL="1143000" rtl="0" algn="l">
              <a:lnSpc>
                <a:spcPct val="120000"/>
              </a:lnSpc>
              <a:spcBef>
                <a:spcPts val="2500"/>
              </a:spcBef>
              <a:spcAft>
                <a:spcPts val="0"/>
              </a:spcAft>
              <a:buClr>
                <a:srgbClr val="FFFFFF"/>
              </a:buClr>
              <a:buSzPct val="96551"/>
              <a:buChar char="•"/>
            </a:pPr>
            <a:r>
              <a:rPr lang="en-US">
                <a:solidFill>
                  <a:srgbClr val="FFFFFF"/>
                </a:solidFill>
              </a:rPr>
              <a:t>Contact your CDE Consultant with any questions, concerns, or needs for clarification and watch for emails</a:t>
            </a:r>
            <a:endParaRPr sz="2900">
              <a:solidFill>
                <a:srgbClr val="FFFFFF"/>
              </a:solidFill>
            </a:endParaRPr>
          </a:p>
          <a:p>
            <a:pPr indent="-457231" lvl="1" marL="1143000" rtl="0" algn="l">
              <a:lnSpc>
                <a:spcPct val="120000"/>
              </a:lnSpc>
              <a:spcBef>
                <a:spcPts val="2500"/>
              </a:spcBef>
              <a:spcAft>
                <a:spcPts val="0"/>
              </a:spcAft>
              <a:buClr>
                <a:srgbClr val="FFFF00"/>
              </a:buClr>
              <a:buSzPct val="100000"/>
              <a:buChar char="•"/>
            </a:pPr>
            <a:r>
              <a:rPr i="1" lang="en-US" sz="2900">
                <a:solidFill>
                  <a:srgbClr val="FFFF00"/>
                </a:solidFill>
              </a:rPr>
              <a:t>Registration Information for the Targeted CIM Step 2 Training will be emailed out to you when it is available. Tentatively scheduled for August 2024. </a:t>
            </a:r>
            <a:endParaRPr i="1" sz="2600">
              <a:solidFill>
                <a:srgbClr val="FFFF00"/>
              </a:solidFill>
            </a:endParaRPr>
          </a:p>
          <a:p>
            <a:pPr indent="0" lvl="0" marL="0" rtl="0" algn="l">
              <a:lnSpc>
                <a:spcPct val="90000"/>
              </a:lnSpc>
              <a:spcBef>
                <a:spcPts val="3000"/>
              </a:spcBef>
              <a:spcAft>
                <a:spcPts val="0"/>
              </a:spcAft>
              <a:buClr>
                <a:srgbClr val="000000"/>
              </a:buClr>
              <a:buSzPct val="100000"/>
              <a:buNone/>
            </a:pPr>
            <a:r>
              <a:rPr b="0" i="0" lang="en-US" sz="1800" u="none" strike="noStrike">
                <a:solidFill>
                  <a:srgbClr val="000000"/>
                </a:solidFill>
                <a:latin typeface="Arial"/>
                <a:ea typeface="Arial"/>
                <a:cs typeface="Arial"/>
                <a:sym typeface="Arial"/>
              </a:rPr>
              <a:t>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descr="A map of the state of california&#10;&#10;Description automatically generated" id="340" name="Google Shape;340;p37"/>
          <p:cNvPicPr preferRelativeResize="0"/>
          <p:nvPr>
            <p:ph idx="1" type="body"/>
          </p:nvPr>
        </p:nvPicPr>
        <p:blipFill rotWithShape="1">
          <a:blip r:embed="rId3">
            <a:alphaModFix/>
          </a:blip>
          <a:srcRect b="0" l="0" r="0" t="0"/>
          <a:stretch/>
        </p:blipFill>
        <p:spPr>
          <a:xfrm>
            <a:off x="405854" y="1345756"/>
            <a:ext cx="4230921" cy="5151655"/>
          </a:xfrm>
          <a:prstGeom prst="rect">
            <a:avLst/>
          </a:prstGeom>
          <a:noFill/>
          <a:ln>
            <a:noFill/>
          </a:ln>
        </p:spPr>
      </p:pic>
      <p:sp>
        <p:nvSpPr>
          <p:cNvPr id="341" name="Google Shape;341;p37"/>
          <p:cNvSpPr txBox="1"/>
          <p:nvPr>
            <p:ph type="title"/>
          </p:nvPr>
        </p:nvSpPr>
        <p:spPr>
          <a:xfrm>
            <a:off x="247811" y="318505"/>
            <a:ext cx="7729598" cy="104169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100"/>
              <a:buFont typeface="Arial"/>
              <a:buNone/>
            </a:pPr>
            <a:r>
              <a:rPr lang="en-US" sz="3100">
                <a:solidFill>
                  <a:srgbClr val="FFFFFF"/>
                </a:solidFill>
              </a:rPr>
              <a:t>CDE FMTA Consultant Map and </a:t>
            </a:r>
            <a:br>
              <a:rPr lang="en-US" sz="3100">
                <a:solidFill>
                  <a:srgbClr val="FFFFFF"/>
                </a:solidFill>
              </a:rPr>
            </a:br>
            <a:r>
              <a:rPr lang="en-US" sz="3100">
                <a:solidFill>
                  <a:srgbClr val="FFFFFF"/>
                </a:solidFill>
              </a:rPr>
              <a:t>Contact Information by Region</a:t>
            </a:r>
            <a:endParaRPr/>
          </a:p>
        </p:txBody>
      </p:sp>
      <p:graphicFrame>
        <p:nvGraphicFramePr>
          <p:cNvPr id="342" name="Google Shape;342;p37"/>
          <p:cNvGraphicFramePr/>
          <p:nvPr/>
        </p:nvGraphicFramePr>
        <p:xfrm>
          <a:off x="5250364" y="1356732"/>
          <a:ext cx="3000000" cy="3000000"/>
        </p:xfrm>
        <a:graphic>
          <a:graphicData uri="http://schemas.openxmlformats.org/drawingml/2006/table">
            <a:tbl>
              <a:tblPr bandRow="1" firstRow="1">
                <a:noFill/>
                <a:tableStyleId>{87BD562A-96BA-4770-B4CB-B96C5BF81E1E}</a:tableStyleId>
              </a:tblPr>
              <a:tblGrid>
                <a:gridCol w="3345575"/>
                <a:gridCol w="3317500"/>
              </a:tblGrid>
              <a:tr h="778400">
                <a:tc>
                  <a:txBody>
                    <a:bodyPr/>
                    <a:lstStyle/>
                    <a:p>
                      <a:pPr indent="0" lvl="0" marL="0" marR="0" rtl="0" algn="ctr">
                        <a:lnSpc>
                          <a:spcPct val="100000"/>
                        </a:lnSpc>
                        <a:spcBef>
                          <a:spcPts val="0"/>
                        </a:spcBef>
                        <a:spcAft>
                          <a:spcPts val="0"/>
                        </a:spcAft>
                        <a:buClr>
                          <a:schemeClr val="lt1"/>
                        </a:buClr>
                        <a:buSzPts val="1100"/>
                        <a:buFont typeface="Arial"/>
                        <a:buNone/>
                      </a:pPr>
                      <a:r>
                        <a:rPr lang="en-US" sz="1100" u="none" cap="none" strike="noStrike">
                          <a:solidFill>
                            <a:schemeClr val="lt1"/>
                          </a:solidFill>
                        </a:rPr>
                        <a:t>FMTA II Administrator</a:t>
                      </a:r>
                      <a:endParaRPr/>
                    </a:p>
                    <a:p>
                      <a:pPr indent="0" lvl="0" marL="0" marR="0" rtl="0" algn="ctr">
                        <a:lnSpc>
                          <a:spcPct val="100000"/>
                        </a:lnSpc>
                        <a:spcBef>
                          <a:spcPts val="500"/>
                        </a:spcBef>
                        <a:spcAft>
                          <a:spcPts val="0"/>
                        </a:spcAft>
                        <a:buClr>
                          <a:schemeClr val="lt1"/>
                        </a:buClr>
                        <a:buSzPts val="1100"/>
                        <a:buFont typeface="Arial"/>
                        <a:buNone/>
                      </a:pPr>
                      <a:r>
                        <a:rPr lang="en-US" sz="1100" u="none" cap="none" strike="noStrike">
                          <a:solidFill>
                            <a:schemeClr val="lt1"/>
                          </a:solidFill>
                        </a:rPr>
                        <a:t>Donna DeMartini</a:t>
                      </a:r>
                      <a:endParaRPr/>
                    </a:p>
                    <a:p>
                      <a:pPr indent="0" lvl="0" marL="0" marR="0" rtl="0" algn="ctr">
                        <a:lnSpc>
                          <a:spcPct val="100000"/>
                        </a:lnSpc>
                        <a:spcBef>
                          <a:spcPts val="500"/>
                        </a:spcBef>
                        <a:spcAft>
                          <a:spcPts val="0"/>
                        </a:spcAft>
                        <a:buClr>
                          <a:schemeClr val="lt1"/>
                        </a:buClr>
                        <a:buSzPts val="1100"/>
                        <a:buFont typeface="Arial"/>
                        <a:buNone/>
                      </a:pPr>
                      <a:r>
                        <a:rPr lang="en-US" sz="1100" u="sng" cap="none" strike="noStrike">
                          <a:solidFill>
                            <a:schemeClr val="lt1"/>
                          </a:solidFill>
                          <a:hlinkClick r:id="rId4">
                            <a:extLst>
                              <a:ext uri="{A12FA001-AC4F-418D-AE19-62706E023703}">
                                <ahyp:hlinkClr val="tx"/>
                              </a:ext>
                            </a:extLst>
                          </a:hlinkClick>
                        </a:rPr>
                        <a:t>ddemartini@cde.ca.gov</a:t>
                      </a:r>
                      <a:endParaRPr sz="1100" u="sng" cap="none" strike="noStrike">
                        <a:solidFill>
                          <a:schemeClr val="lt1"/>
                        </a:solidFill>
                        <a:hlinkClick r:id="rId5">
                          <a:extLst>
                            <a:ext uri="{A12FA001-AC4F-418D-AE19-62706E023703}">
                              <ahyp:hlinkClr val="tx"/>
                            </a:ext>
                          </a:extLst>
                        </a:hlinkClick>
                      </a:endParaRPr>
                    </a:p>
                  </a:txBody>
                  <a:tcPr marT="45725" marB="45725" marR="91450" marL="91450"/>
                </a:tc>
                <a:tc>
                  <a:txBody>
                    <a:bodyPr/>
                    <a:lstStyle/>
                    <a:p>
                      <a:pPr indent="0" lvl="0" marL="0" marR="0" rtl="0" algn="ctr">
                        <a:lnSpc>
                          <a:spcPct val="100000"/>
                        </a:lnSpc>
                        <a:spcBef>
                          <a:spcPts val="0"/>
                        </a:spcBef>
                        <a:spcAft>
                          <a:spcPts val="0"/>
                        </a:spcAft>
                        <a:buClr>
                          <a:schemeClr val="lt1"/>
                        </a:buClr>
                        <a:buSzPts val="1100"/>
                        <a:buFont typeface="Arial"/>
                        <a:buNone/>
                      </a:pPr>
                      <a:r>
                        <a:rPr lang="en-US" sz="1100" u="none" cap="none" strike="noStrike">
                          <a:solidFill>
                            <a:schemeClr val="lt1"/>
                          </a:solidFill>
                        </a:rPr>
                        <a:t>FMTA III Administrator</a:t>
                      </a:r>
                      <a:endParaRPr/>
                    </a:p>
                    <a:p>
                      <a:pPr indent="0" lvl="0" marL="0" marR="0" rtl="0" algn="ctr">
                        <a:lnSpc>
                          <a:spcPct val="100000"/>
                        </a:lnSpc>
                        <a:spcBef>
                          <a:spcPts val="600"/>
                        </a:spcBef>
                        <a:spcAft>
                          <a:spcPts val="0"/>
                        </a:spcAft>
                        <a:buClr>
                          <a:schemeClr val="lt1"/>
                        </a:buClr>
                        <a:buSzPts val="1100"/>
                        <a:buFont typeface="Arial"/>
                        <a:buNone/>
                      </a:pPr>
                      <a:r>
                        <a:rPr lang="en-US" sz="1100" u="none" cap="none" strike="noStrike">
                          <a:solidFill>
                            <a:schemeClr val="lt1"/>
                          </a:solidFill>
                        </a:rPr>
                        <a:t>James Johnson</a:t>
                      </a:r>
                      <a:endParaRPr/>
                    </a:p>
                    <a:p>
                      <a:pPr indent="0" lvl="0" marL="0" marR="0" rtl="0" algn="ctr">
                        <a:lnSpc>
                          <a:spcPct val="100000"/>
                        </a:lnSpc>
                        <a:spcBef>
                          <a:spcPts val="600"/>
                        </a:spcBef>
                        <a:spcAft>
                          <a:spcPts val="0"/>
                        </a:spcAft>
                        <a:buClr>
                          <a:schemeClr val="lt1"/>
                        </a:buClr>
                        <a:buSzPts val="1100"/>
                        <a:buFont typeface="Arial"/>
                        <a:buNone/>
                      </a:pPr>
                      <a:r>
                        <a:rPr lang="en-US" sz="1100" u="sng" cap="none" strike="noStrike">
                          <a:solidFill>
                            <a:schemeClr val="lt1"/>
                          </a:solidFill>
                          <a:hlinkClick r:id="rId6">
                            <a:extLst>
                              <a:ext uri="{A12FA001-AC4F-418D-AE19-62706E023703}">
                                <ahyp:hlinkClr val="tx"/>
                              </a:ext>
                            </a:extLst>
                          </a:hlinkClick>
                        </a:rPr>
                        <a:t>jamjohns@cde.ca.gov</a:t>
                      </a:r>
                      <a:endParaRPr sz="1100" u="sng" cap="none" strike="noStrike">
                        <a:solidFill>
                          <a:schemeClr val="lt1"/>
                        </a:solidFill>
                        <a:hlinkClick r:id="rId7">
                          <a:extLst>
                            <a:ext uri="{A12FA001-AC4F-418D-AE19-62706E023703}">
                              <ahyp:hlinkClr val="tx"/>
                            </a:ext>
                          </a:extLst>
                        </a:hlinkClick>
                      </a:endParaRPr>
                    </a:p>
                  </a:txBody>
                  <a:tcPr marT="45725" marB="45725" marR="91450" marL="91450"/>
                </a:tc>
              </a:tr>
              <a:tr h="562850">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rgbClr val="000000"/>
                          </a:solidFill>
                        </a:rPr>
                        <a:t>Region 3 </a:t>
                      </a:r>
                      <a:endParaRPr/>
                    </a:p>
                    <a:p>
                      <a:pPr indent="0" lvl="0" marL="0" marR="0" rtl="0" algn="l">
                        <a:lnSpc>
                          <a:spcPct val="100000"/>
                        </a:lnSpc>
                        <a:spcBef>
                          <a:spcPts val="600"/>
                        </a:spcBef>
                        <a:spcAft>
                          <a:spcPts val="0"/>
                        </a:spcAft>
                        <a:buClr>
                          <a:srgbClr val="000000"/>
                        </a:buClr>
                        <a:buSzPts val="1100"/>
                        <a:buFont typeface="Arial"/>
                        <a:buNone/>
                      </a:pPr>
                      <a:r>
                        <a:rPr lang="en-US" sz="1100" u="none" cap="none" strike="noStrike">
                          <a:solidFill>
                            <a:srgbClr val="000000"/>
                          </a:solidFill>
                        </a:rPr>
                        <a:t>Kari Hudson                           </a:t>
                      </a:r>
                      <a:r>
                        <a:rPr lang="en-US" sz="1100" u="sng" cap="none" strike="noStrike">
                          <a:solidFill>
                            <a:srgbClr val="000000"/>
                          </a:solidFill>
                          <a:hlinkClick r:id="rId8">
                            <a:extLst>
                              <a:ext uri="{A12FA001-AC4F-418D-AE19-62706E023703}">
                                <ahyp:hlinkClr val="tx"/>
                              </a:ext>
                            </a:extLst>
                          </a:hlinkClick>
                        </a:rPr>
                        <a:t>khudson@cde.ca.gov</a:t>
                      </a:r>
                      <a:endParaRPr sz="11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rgbClr val="000000"/>
                          </a:solidFill>
                        </a:rPr>
                        <a:t>Region 1</a:t>
                      </a:r>
                      <a:endParaRPr/>
                    </a:p>
                    <a:p>
                      <a:pPr indent="0" lvl="0" marL="0" marR="0" rtl="0" algn="l">
                        <a:lnSpc>
                          <a:spcPct val="100000"/>
                        </a:lnSpc>
                        <a:spcBef>
                          <a:spcPts val="600"/>
                        </a:spcBef>
                        <a:spcAft>
                          <a:spcPts val="0"/>
                        </a:spcAft>
                        <a:buClr>
                          <a:srgbClr val="000000"/>
                        </a:buClr>
                        <a:buSzPts val="1100"/>
                        <a:buFont typeface="Arial"/>
                        <a:buNone/>
                      </a:pPr>
                      <a:r>
                        <a:rPr lang="en-US" sz="1100" u="none" cap="none" strike="noStrike">
                          <a:solidFill>
                            <a:srgbClr val="000000"/>
                          </a:solidFill>
                        </a:rPr>
                        <a:t>Jeffrey Reyes                          </a:t>
                      </a:r>
                      <a:r>
                        <a:rPr lang="en-US" sz="1100" u="sng" cap="none" strike="noStrike">
                          <a:solidFill>
                            <a:srgbClr val="000000"/>
                          </a:solidFill>
                          <a:hlinkClick r:id="rId9">
                            <a:extLst>
                              <a:ext uri="{A12FA001-AC4F-418D-AE19-62706E023703}">
                                <ahyp:hlinkClr val="tx"/>
                              </a:ext>
                            </a:extLst>
                          </a:hlinkClick>
                        </a:rPr>
                        <a:t>jereyes@cde.ca.gov</a:t>
                      </a:r>
                      <a:endParaRPr sz="1100" u="none" cap="none" strike="noStrike">
                        <a:solidFill>
                          <a:srgbClr val="000000"/>
                        </a:solidFill>
                      </a:endParaRPr>
                    </a:p>
                  </a:txBody>
                  <a:tcPr marT="45725" marB="45725" marR="91450" marL="91450"/>
                </a:tc>
              </a:tr>
              <a:tr h="838275">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rgbClr val="000000"/>
                          </a:solidFill>
                        </a:rPr>
                        <a:t>El Dorado County Charter SELPA</a:t>
                      </a:r>
                      <a:endParaRPr/>
                    </a:p>
                    <a:p>
                      <a:pPr indent="0" lvl="0" marL="0" marR="0" rtl="0" algn="l">
                        <a:lnSpc>
                          <a:spcPct val="100000"/>
                        </a:lnSpc>
                        <a:spcBef>
                          <a:spcPts val="600"/>
                        </a:spcBef>
                        <a:spcAft>
                          <a:spcPts val="0"/>
                        </a:spcAft>
                        <a:buClr>
                          <a:srgbClr val="000000"/>
                        </a:buClr>
                        <a:buSzPts val="1100"/>
                        <a:buFont typeface="Arial"/>
                        <a:buNone/>
                      </a:pPr>
                      <a:r>
                        <a:rPr lang="en-US" sz="1100" u="none" cap="none" strike="noStrike">
                          <a:solidFill>
                            <a:srgbClr val="000000"/>
                          </a:solidFill>
                        </a:rPr>
                        <a:t>Vincent Pastorino               </a:t>
                      </a:r>
                      <a:r>
                        <a:rPr lang="en-US" sz="1100" u="sng" cap="none" strike="noStrike">
                          <a:solidFill>
                            <a:srgbClr val="000000"/>
                          </a:solidFill>
                          <a:hlinkClick r:id="rId10">
                            <a:extLst>
                              <a:ext uri="{A12FA001-AC4F-418D-AE19-62706E023703}">
                                <ahyp:hlinkClr val="tx"/>
                              </a:ext>
                            </a:extLst>
                          </a:hlinkClick>
                        </a:rPr>
                        <a:t>vpastorino@cde.ca.gov</a:t>
                      </a:r>
                      <a:endParaRPr sz="1100" u="none" cap="none" strike="noStrike">
                        <a:solidFill>
                          <a:srgbClr val="000000"/>
                        </a:solidFill>
                      </a:endParaRPr>
                    </a:p>
                    <a:p>
                      <a:pPr indent="0" lvl="0" marL="0" marR="0" rtl="0" algn="l">
                        <a:lnSpc>
                          <a:spcPct val="100000"/>
                        </a:lnSpc>
                        <a:spcBef>
                          <a:spcPts val="600"/>
                        </a:spcBef>
                        <a:spcAft>
                          <a:spcPts val="0"/>
                        </a:spcAft>
                        <a:buClr>
                          <a:srgbClr val="000000"/>
                        </a:buClr>
                        <a:buSzPts val="1100"/>
                        <a:buFont typeface="Arial"/>
                        <a:buNone/>
                      </a:pPr>
                      <a:r>
                        <a:rPr lang="en-US" sz="1100" u="none" cap="none" strike="noStrike">
                          <a:solidFill>
                            <a:srgbClr val="000000"/>
                          </a:solidFill>
                        </a:rPr>
                        <a:t>Kevin Simas                            </a:t>
                      </a:r>
                      <a:r>
                        <a:rPr lang="en-US" sz="1100" u="sng" cap="none" strike="noStrike">
                          <a:solidFill>
                            <a:srgbClr val="000000"/>
                          </a:solidFill>
                          <a:hlinkClick r:id="rId11">
                            <a:extLst>
                              <a:ext uri="{A12FA001-AC4F-418D-AE19-62706E023703}">
                                <ahyp:hlinkClr val="tx"/>
                              </a:ext>
                            </a:extLst>
                          </a:hlinkClick>
                        </a:rPr>
                        <a:t>ksimas@cde.ca.gov</a:t>
                      </a:r>
                      <a:r>
                        <a:rPr lang="en-US" sz="1100" u="none" cap="none" strike="noStrike">
                          <a:solidFill>
                            <a:srgbClr val="000000"/>
                          </a:solidFill>
                        </a:rPr>
                        <a:t> </a:t>
                      </a:r>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rgbClr val="000000"/>
                          </a:solidFill>
                        </a:rPr>
                        <a:t>Region 2 and Region 7</a:t>
                      </a:r>
                      <a:endParaRPr/>
                    </a:p>
                    <a:p>
                      <a:pPr indent="0" lvl="0" marL="0" marR="0" rtl="0" algn="l">
                        <a:lnSpc>
                          <a:spcPct val="100000"/>
                        </a:lnSpc>
                        <a:spcBef>
                          <a:spcPts val="600"/>
                        </a:spcBef>
                        <a:spcAft>
                          <a:spcPts val="0"/>
                        </a:spcAft>
                        <a:buClr>
                          <a:srgbClr val="000000"/>
                        </a:buClr>
                        <a:buSzPts val="1100"/>
                        <a:buFont typeface="Arial"/>
                        <a:buNone/>
                      </a:pPr>
                      <a:r>
                        <a:rPr lang="en-US" sz="1100" u="none" cap="none" strike="noStrike">
                          <a:solidFill>
                            <a:srgbClr val="000000"/>
                          </a:solidFill>
                        </a:rPr>
                        <a:t>D’Andrea Chapman           </a:t>
                      </a:r>
                      <a:r>
                        <a:rPr lang="en-US" sz="1100" u="sng" cap="none" strike="noStrike">
                          <a:solidFill>
                            <a:srgbClr val="000000"/>
                          </a:solidFill>
                          <a:hlinkClick r:id="rId12">
                            <a:extLst>
                              <a:ext uri="{A12FA001-AC4F-418D-AE19-62706E023703}">
                                <ahyp:hlinkClr val="tx"/>
                              </a:ext>
                            </a:extLst>
                          </a:hlinkClick>
                        </a:rPr>
                        <a:t>dchapman@cde.ca.gov</a:t>
                      </a:r>
                      <a:endParaRPr sz="1100" u="none" cap="none" strike="noStrike"/>
                    </a:p>
                  </a:txBody>
                  <a:tcPr marT="45725" marB="45725" marR="91450" marL="91450"/>
                </a:tc>
              </a:tr>
              <a:tr h="670625">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rgbClr val="000000"/>
                          </a:solidFill>
                        </a:rPr>
                        <a:t>Region 4 </a:t>
                      </a:r>
                      <a:endParaRPr/>
                    </a:p>
                    <a:p>
                      <a:pPr indent="0" lvl="0" marL="0" marR="0" rtl="0" algn="l">
                        <a:lnSpc>
                          <a:spcPct val="100000"/>
                        </a:lnSpc>
                        <a:spcBef>
                          <a:spcPts val="600"/>
                        </a:spcBef>
                        <a:spcAft>
                          <a:spcPts val="0"/>
                        </a:spcAft>
                        <a:buClr>
                          <a:srgbClr val="000000"/>
                        </a:buClr>
                        <a:buSzPts val="1100"/>
                        <a:buFont typeface="Arial"/>
                        <a:buNone/>
                      </a:pPr>
                      <a:r>
                        <a:rPr lang="en-US" sz="1100" u="none" cap="none" strike="noStrike">
                          <a:solidFill>
                            <a:srgbClr val="000000"/>
                          </a:solidFill>
                        </a:rPr>
                        <a:t>David Grundon                     </a:t>
                      </a:r>
                      <a:r>
                        <a:rPr lang="en-US" sz="1100" u="sng" cap="none" strike="noStrike">
                          <a:solidFill>
                            <a:srgbClr val="000000"/>
                          </a:solidFill>
                          <a:hlinkClick r:id="rId13">
                            <a:extLst>
                              <a:ext uri="{A12FA001-AC4F-418D-AE19-62706E023703}">
                                <ahyp:hlinkClr val="tx"/>
                              </a:ext>
                            </a:extLst>
                          </a:hlinkClick>
                        </a:rPr>
                        <a:t>dgrundon@cde.ca.gov</a:t>
                      </a:r>
                      <a:endParaRPr sz="11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rgbClr val="000000"/>
                          </a:solidFill>
                        </a:rPr>
                        <a:t>Region 5</a:t>
                      </a:r>
                      <a:endParaRPr/>
                    </a:p>
                    <a:p>
                      <a:pPr indent="0" lvl="0" marL="0" marR="0" rtl="0" algn="l">
                        <a:lnSpc>
                          <a:spcPct val="100000"/>
                        </a:lnSpc>
                        <a:spcBef>
                          <a:spcPts val="600"/>
                        </a:spcBef>
                        <a:spcAft>
                          <a:spcPts val="0"/>
                        </a:spcAft>
                        <a:buClr>
                          <a:srgbClr val="000000"/>
                        </a:buClr>
                        <a:buSzPts val="1100"/>
                        <a:buFont typeface="Arial"/>
                        <a:buNone/>
                      </a:pPr>
                      <a:r>
                        <a:rPr lang="en-US" sz="1100" u="none" cap="none" strike="noStrike">
                          <a:solidFill>
                            <a:srgbClr val="000000"/>
                          </a:solidFill>
                        </a:rPr>
                        <a:t>Libbey Durkee                       </a:t>
                      </a:r>
                      <a:r>
                        <a:rPr lang="en-US" sz="1100" u="sng" cap="none" strike="noStrike">
                          <a:solidFill>
                            <a:srgbClr val="000000"/>
                          </a:solidFill>
                          <a:hlinkClick r:id="rId14">
                            <a:extLst>
                              <a:ext uri="{A12FA001-AC4F-418D-AE19-62706E023703}">
                                <ahyp:hlinkClr val="tx"/>
                              </a:ext>
                            </a:extLst>
                          </a:hlinkClick>
                        </a:rPr>
                        <a:t>Ldurkee@cde.ca.gov</a:t>
                      </a:r>
                      <a:endParaRPr sz="1100" u="none" cap="none" strike="noStrike"/>
                    </a:p>
                  </a:txBody>
                  <a:tcPr marT="45725" marB="45725" marR="91450" marL="91450"/>
                </a:tc>
              </a:tr>
              <a:tr h="550875">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rgbClr val="000000"/>
                          </a:solidFill>
                        </a:rPr>
                        <a:t>Region 6</a:t>
                      </a:r>
                      <a:endParaRPr/>
                    </a:p>
                    <a:p>
                      <a:pPr indent="0" lvl="0" marL="0" marR="0" rtl="0" algn="l">
                        <a:lnSpc>
                          <a:spcPct val="100000"/>
                        </a:lnSpc>
                        <a:spcBef>
                          <a:spcPts val="600"/>
                        </a:spcBef>
                        <a:spcAft>
                          <a:spcPts val="0"/>
                        </a:spcAft>
                        <a:buClr>
                          <a:srgbClr val="000000"/>
                        </a:buClr>
                        <a:buSzPts val="1100"/>
                        <a:buFont typeface="Arial"/>
                        <a:buNone/>
                      </a:pPr>
                      <a:r>
                        <a:rPr lang="en-US" sz="1100" u="none" cap="none" strike="noStrike">
                          <a:solidFill>
                            <a:srgbClr val="000000"/>
                          </a:solidFill>
                        </a:rPr>
                        <a:t>Kevin Simas                            </a:t>
                      </a:r>
                      <a:r>
                        <a:rPr lang="en-US" sz="1100" u="sng" cap="none" strike="noStrike">
                          <a:solidFill>
                            <a:srgbClr val="000000"/>
                          </a:solidFill>
                          <a:hlinkClick r:id="rId15">
                            <a:extLst>
                              <a:ext uri="{A12FA001-AC4F-418D-AE19-62706E023703}">
                                <ahyp:hlinkClr val="tx"/>
                              </a:ext>
                            </a:extLst>
                          </a:hlinkClick>
                        </a:rPr>
                        <a:t>ksimas@cde.ca.gov</a:t>
                      </a:r>
                      <a:r>
                        <a:rPr lang="en-US" sz="1100" u="none" cap="none" strike="noStrike">
                          <a:solidFill>
                            <a:srgbClr val="000000"/>
                          </a:solidFill>
                        </a:rPr>
                        <a:t> </a:t>
                      </a:r>
                      <a:endParaRPr sz="11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rgbClr val="000000"/>
                          </a:solidFill>
                        </a:rPr>
                        <a:t>Region 8</a:t>
                      </a:r>
                      <a:endParaRPr/>
                    </a:p>
                    <a:p>
                      <a:pPr indent="0" lvl="0" marL="0" marR="0" rtl="0" algn="l">
                        <a:lnSpc>
                          <a:spcPct val="100000"/>
                        </a:lnSpc>
                        <a:spcBef>
                          <a:spcPts val="600"/>
                        </a:spcBef>
                        <a:spcAft>
                          <a:spcPts val="0"/>
                        </a:spcAft>
                        <a:buClr>
                          <a:srgbClr val="000000"/>
                        </a:buClr>
                        <a:buSzPts val="1100"/>
                        <a:buFont typeface="Arial"/>
                        <a:buNone/>
                      </a:pPr>
                      <a:r>
                        <a:rPr lang="en-US" sz="1100" u="none" cap="none" strike="noStrike">
                          <a:solidFill>
                            <a:srgbClr val="000000"/>
                          </a:solidFill>
                        </a:rPr>
                        <a:t>Nicole Garibaldi                  </a:t>
                      </a:r>
                      <a:r>
                        <a:rPr lang="en-US" sz="1100" u="sng" cap="none" strike="noStrike">
                          <a:solidFill>
                            <a:srgbClr val="000000"/>
                          </a:solidFill>
                          <a:hlinkClick r:id="rId16">
                            <a:extLst>
                              <a:ext uri="{A12FA001-AC4F-418D-AE19-62706E023703}">
                                <ahyp:hlinkClr val="tx"/>
                              </a:ext>
                            </a:extLst>
                          </a:hlinkClick>
                        </a:rPr>
                        <a:t>ngaribaldi@cde.ca.gov</a:t>
                      </a:r>
                      <a:endParaRPr sz="1100" u="none" cap="none" strike="noStrike"/>
                    </a:p>
                  </a:txBody>
                  <a:tcPr marT="45725" marB="45725" marR="91450" marL="91450"/>
                </a:tc>
              </a:tr>
              <a:tr h="526925">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rgbClr val="000000"/>
                          </a:solidFill>
                        </a:rPr>
                        <a:t>Region 9</a:t>
                      </a:r>
                      <a:endParaRPr b="1" sz="1100" u="none" cap="none" strike="noStrike"/>
                    </a:p>
                    <a:p>
                      <a:pPr indent="0" lvl="0" marL="0" marR="0" rtl="0" algn="l">
                        <a:lnSpc>
                          <a:spcPct val="100000"/>
                        </a:lnSpc>
                        <a:spcBef>
                          <a:spcPts val="600"/>
                        </a:spcBef>
                        <a:spcAft>
                          <a:spcPts val="0"/>
                        </a:spcAft>
                        <a:buClr>
                          <a:srgbClr val="000000"/>
                        </a:buClr>
                        <a:buSzPts val="1100"/>
                        <a:buFont typeface="Arial"/>
                        <a:buNone/>
                      </a:pPr>
                      <a:r>
                        <a:rPr lang="en-US" sz="1100" u="none" cap="none" strike="noStrike">
                          <a:solidFill>
                            <a:srgbClr val="000000"/>
                          </a:solidFill>
                        </a:rPr>
                        <a:t>Jacqueline Stewart                 </a:t>
                      </a:r>
                      <a:r>
                        <a:rPr lang="en-US" sz="1100" u="sng" cap="none" strike="noStrike">
                          <a:solidFill>
                            <a:srgbClr val="000000"/>
                          </a:solidFill>
                          <a:hlinkClick r:id="rId17">
                            <a:extLst>
                              <a:ext uri="{A12FA001-AC4F-418D-AE19-62706E023703}">
                                <ahyp:hlinkClr val="tx"/>
                              </a:ext>
                            </a:extLst>
                          </a:hlinkClick>
                        </a:rPr>
                        <a:t>jstewart@cde.ca.gov</a:t>
                      </a:r>
                      <a:endParaRPr sz="11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rgbClr val="000000"/>
                          </a:solidFill>
                        </a:rPr>
                        <a:t>Region 10</a:t>
                      </a:r>
                      <a:endParaRPr/>
                    </a:p>
                    <a:p>
                      <a:pPr indent="0" lvl="0" marL="0" marR="0" rtl="0" algn="l">
                        <a:lnSpc>
                          <a:spcPct val="100000"/>
                        </a:lnSpc>
                        <a:spcBef>
                          <a:spcPts val="600"/>
                        </a:spcBef>
                        <a:spcAft>
                          <a:spcPts val="0"/>
                        </a:spcAft>
                        <a:buClr>
                          <a:srgbClr val="000000"/>
                        </a:buClr>
                        <a:buSzPts val="1100"/>
                        <a:buFont typeface="Arial"/>
                        <a:buNone/>
                      </a:pPr>
                      <a:r>
                        <a:rPr lang="en-US" sz="1100" u="none" cap="none" strike="noStrike">
                          <a:solidFill>
                            <a:srgbClr val="000000"/>
                          </a:solidFill>
                        </a:rPr>
                        <a:t>Vanessa Espinosa             </a:t>
                      </a:r>
                      <a:r>
                        <a:rPr lang="en-US" sz="1100" u="sng" cap="none" strike="noStrike">
                          <a:solidFill>
                            <a:srgbClr val="000000"/>
                          </a:solidFill>
                          <a:hlinkClick r:id="rId18">
                            <a:extLst>
                              <a:ext uri="{A12FA001-AC4F-418D-AE19-62706E023703}">
                                <ahyp:hlinkClr val="tx"/>
                              </a:ext>
                            </a:extLst>
                          </a:hlinkClick>
                        </a:rPr>
                        <a:t>vespinosa@cde.ca.gov</a:t>
                      </a:r>
                      <a:endParaRPr sz="1100" u="none" cap="none" strike="noStrike"/>
                    </a:p>
                  </a:txBody>
                  <a:tcPr marT="45725" marB="45725" marR="91450" marL="91450"/>
                </a:tc>
              </a:tr>
              <a:tr h="550875">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rgbClr val="000000"/>
                          </a:solidFill>
                        </a:rPr>
                        <a:t>Region 11</a:t>
                      </a:r>
                      <a:endParaRPr b="1" sz="1100" u="none" cap="none" strike="noStrike"/>
                    </a:p>
                    <a:p>
                      <a:pPr indent="0" lvl="0" marL="0" marR="0" rtl="0" algn="l">
                        <a:lnSpc>
                          <a:spcPct val="100000"/>
                        </a:lnSpc>
                        <a:spcBef>
                          <a:spcPts val="600"/>
                        </a:spcBef>
                        <a:spcAft>
                          <a:spcPts val="0"/>
                        </a:spcAft>
                        <a:buClr>
                          <a:srgbClr val="000000"/>
                        </a:buClr>
                        <a:buSzPts val="1100"/>
                        <a:buFont typeface="Arial"/>
                        <a:buNone/>
                      </a:pPr>
                      <a:r>
                        <a:rPr lang="en-US" sz="1100" u="none" cap="none" strike="noStrike">
                          <a:solidFill>
                            <a:srgbClr val="000000"/>
                          </a:solidFill>
                        </a:rPr>
                        <a:t>Tamara McMillan                </a:t>
                      </a:r>
                      <a:r>
                        <a:rPr lang="en-US" sz="1100" u="sng" cap="none" strike="noStrike">
                          <a:solidFill>
                            <a:srgbClr val="2F5597"/>
                          </a:solidFill>
                          <a:hlinkClick r:id="rId19">
                            <a:extLst>
                              <a:ext uri="{A12FA001-AC4F-418D-AE19-62706E023703}">
                                <ahyp:hlinkClr val="tx"/>
                              </a:ext>
                            </a:extLst>
                          </a:hlinkClick>
                        </a:rPr>
                        <a:t>TM</a:t>
                      </a:r>
                      <a:r>
                        <a:rPr lang="en-US" sz="1100" u="sng" cap="none" strike="noStrike">
                          <a:solidFill>
                            <a:srgbClr val="2F5597"/>
                          </a:solidFill>
                        </a:rPr>
                        <a:t>cMillan</a:t>
                      </a:r>
                      <a:r>
                        <a:rPr lang="en-US" sz="1100" u="sng" cap="none" strike="noStrike">
                          <a:solidFill>
                            <a:srgbClr val="2F5597"/>
                          </a:solidFill>
                          <a:hlinkClick r:id="rId20">
                            <a:extLst>
                              <a:ext uri="{A12FA001-AC4F-418D-AE19-62706E023703}">
                                <ahyp:hlinkClr val="tx"/>
                              </a:ext>
                            </a:extLst>
                          </a:hlinkClick>
                        </a:rPr>
                        <a:t>@cde.ca.gov</a:t>
                      </a:r>
                      <a:endParaRPr sz="1100" u="sng" cap="none" strike="noStrike">
                        <a:solidFill>
                          <a:srgbClr val="2F5597"/>
                        </a:solidFill>
                      </a:endParaRPr>
                    </a:p>
                  </a:txBody>
                  <a:tcPr marT="45725" marB="45725" marR="91450" marL="91450"/>
                </a:tc>
                <a:tc>
                  <a:txBody>
                    <a:bodyPr/>
                    <a:lstStyle/>
                    <a:p>
                      <a:pPr indent="0" lvl="0" marL="0" marR="0" rtl="0" algn="l">
                        <a:spcBef>
                          <a:spcPts val="0"/>
                        </a:spcBef>
                        <a:spcAft>
                          <a:spcPts val="0"/>
                        </a:spcAft>
                        <a:buClr>
                          <a:schemeClr val="dk1"/>
                        </a:buClr>
                        <a:buSzPts val="1100"/>
                        <a:buFont typeface="Arial"/>
                        <a:buNone/>
                      </a:pPr>
                      <a:r>
                        <a:t/>
                      </a:r>
                      <a:endParaRPr sz="1100" u="none" cap="none" strike="noStrike"/>
                    </a:p>
                  </a:txBody>
                  <a:tcPr marT="45725" marB="45725" marR="91450" marL="91450"/>
                </a:tc>
              </a:tr>
              <a:tr h="574825">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solidFill>
                            <a:srgbClr val="000000"/>
                          </a:solidFill>
                        </a:rPr>
                        <a:t>LAUSD and LACOE Charters</a:t>
                      </a:r>
                      <a:endParaRPr b="1" sz="1100" u="none" cap="none" strike="noStrike"/>
                    </a:p>
                    <a:p>
                      <a:pPr indent="0" lvl="0" marL="0" marR="0" rtl="0" algn="l">
                        <a:lnSpc>
                          <a:spcPct val="100000"/>
                        </a:lnSpc>
                        <a:spcBef>
                          <a:spcPts val="600"/>
                        </a:spcBef>
                        <a:spcAft>
                          <a:spcPts val="0"/>
                        </a:spcAft>
                        <a:buClr>
                          <a:srgbClr val="000000"/>
                        </a:buClr>
                        <a:buSzPts val="1100"/>
                        <a:buFont typeface="Arial"/>
                        <a:buNone/>
                      </a:pPr>
                      <a:r>
                        <a:rPr lang="en-US" sz="1100" u="none" cap="none" strike="noStrike">
                          <a:solidFill>
                            <a:srgbClr val="000000"/>
                          </a:solidFill>
                        </a:rPr>
                        <a:t>Lynne Boone                          </a:t>
                      </a:r>
                      <a:r>
                        <a:rPr lang="en-US" sz="1100" u="sng" cap="none" strike="noStrike">
                          <a:solidFill>
                            <a:srgbClr val="000000"/>
                          </a:solidFill>
                          <a:hlinkClick r:id="rId21">
                            <a:extLst>
                              <a:ext uri="{A12FA001-AC4F-418D-AE19-62706E023703}">
                                <ahyp:hlinkClr val="tx"/>
                              </a:ext>
                            </a:extLst>
                          </a:hlinkClick>
                        </a:rPr>
                        <a:t>Lboone@cde.ca.gov</a:t>
                      </a:r>
                      <a:endParaRPr sz="1100" u="none" cap="none" strike="noStrike"/>
                    </a:p>
                  </a:txBody>
                  <a:tcPr marT="45725" marB="45725" marR="91450" marL="91450"/>
                </a:tc>
                <a:tc>
                  <a:txBody>
                    <a:bodyPr/>
                    <a:lstStyle/>
                    <a:p>
                      <a:pPr indent="0" lvl="0" marL="0" marR="0" rtl="0" algn="l">
                        <a:spcBef>
                          <a:spcPts val="0"/>
                        </a:spcBef>
                        <a:spcAft>
                          <a:spcPts val="0"/>
                        </a:spcAft>
                        <a:buClr>
                          <a:schemeClr val="dk1"/>
                        </a:buClr>
                        <a:buSzPts val="1200"/>
                        <a:buFont typeface="Arial"/>
                        <a:buNone/>
                      </a:pPr>
                      <a:r>
                        <a:t/>
                      </a:r>
                      <a:endParaRPr sz="1200" u="none" cap="none" strike="noStrike"/>
                    </a:p>
                  </a:txBody>
                  <a:tcPr marT="45725" marB="45725" marR="91450" marL="91450"/>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8"/>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Questions</a:t>
            </a:r>
            <a:endParaRPr/>
          </a:p>
        </p:txBody>
      </p:sp>
      <p:pic>
        <p:nvPicPr>
          <p:cNvPr descr="A group of colorful circles with white question marks&#10;&#10;Description automatically generated" id="349" name="Google Shape;349;p38"/>
          <p:cNvPicPr preferRelativeResize="0"/>
          <p:nvPr/>
        </p:nvPicPr>
        <p:blipFill rotWithShape="1">
          <a:blip r:embed="rId3">
            <a:alphaModFix/>
          </a:blip>
          <a:srcRect b="1" l="8125" r="5836" t="0"/>
          <a:stretch/>
        </p:blipFill>
        <p:spPr>
          <a:xfrm>
            <a:off x="3562349" y="1714510"/>
            <a:ext cx="5059110" cy="424056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39"/>
          <p:cNvSpPr txBox="1"/>
          <p:nvPr>
            <p:ph type="title"/>
          </p:nvPr>
        </p:nvSpPr>
        <p:spPr>
          <a:xfrm>
            <a:off x="152400" y="899124"/>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Thank you for your time and participation.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4"/>
          <p:cNvSpPr txBox="1"/>
          <p:nvPr/>
        </p:nvSpPr>
        <p:spPr>
          <a:xfrm>
            <a:off x="2717148" y="5706183"/>
            <a:ext cx="1526540" cy="755762"/>
          </a:xfrm>
          <a:prstGeom prst="rect">
            <a:avLst/>
          </a:prstGeom>
          <a:noFill/>
          <a:ln>
            <a:noFill/>
          </a:ln>
        </p:spPr>
        <p:txBody>
          <a:bodyPr anchorCtr="0" anchor="t" bIns="0" lIns="0" spcFirstLastPara="1" rIns="0" wrap="square" tIns="16925">
            <a:spAutoFit/>
          </a:bodyPr>
          <a:lstStyle/>
          <a:p>
            <a:pPr indent="-847" lvl="0" marL="16086" marR="6773" rtl="0" algn="ctr">
              <a:spcBef>
                <a:spcPts val="0"/>
              </a:spcBef>
              <a:spcAft>
                <a:spcPts val="0"/>
              </a:spcAft>
              <a:buNone/>
            </a:pPr>
            <a:r>
              <a:rPr b="1" lang="en-US" sz="1200">
                <a:solidFill>
                  <a:schemeClr val="lt1"/>
                </a:solidFill>
                <a:latin typeface="Arial"/>
                <a:ea typeface="Arial"/>
                <a:cs typeface="Arial"/>
                <a:sym typeface="Arial"/>
              </a:rPr>
              <a:t>Libbey Durkee  </a:t>
            </a:r>
            <a:r>
              <a:rPr lang="en-US" sz="1200">
                <a:solidFill>
                  <a:schemeClr val="lt1"/>
                </a:solidFill>
                <a:latin typeface="Arial"/>
                <a:ea typeface="Arial"/>
                <a:cs typeface="Arial"/>
                <a:sym typeface="Arial"/>
              </a:rPr>
              <a:t>Education Programs  Consultant</a:t>
            </a:r>
            <a:endParaRPr sz="1200">
              <a:solidFill>
                <a:schemeClr val="lt1"/>
              </a:solidFill>
              <a:latin typeface="Arial"/>
              <a:ea typeface="Arial"/>
              <a:cs typeface="Arial"/>
              <a:sym typeface="Arial"/>
            </a:endParaRPr>
          </a:p>
        </p:txBody>
      </p:sp>
      <p:sp>
        <p:nvSpPr>
          <p:cNvPr id="79" name="Google Shape;79;p4"/>
          <p:cNvSpPr txBox="1"/>
          <p:nvPr/>
        </p:nvSpPr>
        <p:spPr>
          <a:xfrm>
            <a:off x="7919999" y="2744669"/>
            <a:ext cx="1600808" cy="768586"/>
          </a:xfrm>
          <a:prstGeom prst="rect">
            <a:avLst/>
          </a:prstGeom>
          <a:noFill/>
          <a:ln>
            <a:noFill/>
          </a:ln>
        </p:spPr>
        <p:txBody>
          <a:bodyPr anchorCtr="0" anchor="t" bIns="0" lIns="0" spcFirstLastPara="1" rIns="0" wrap="square" tIns="16925">
            <a:spAutoFit/>
          </a:bodyPr>
          <a:lstStyle/>
          <a:p>
            <a:pPr indent="0" lvl="0" marL="16933" marR="6773" rtl="0" algn="ctr">
              <a:spcBef>
                <a:spcPts val="0"/>
              </a:spcBef>
              <a:spcAft>
                <a:spcPts val="0"/>
              </a:spcAft>
              <a:buNone/>
            </a:pPr>
            <a:r>
              <a:rPr b="1" lang="en-US" sz="1200">
                <a:solidFill>
                  <a:schemeClr val="lt1"/>
                </a:solidFill>
                <a:latin typeface="Arial"/>
                <a:ea typeface="Arial"/>
                <a:cs typeface="Arial"/>
                <a:sym typeface="Arial"/>
              </a:rPr>
              <a:t>Vanessa Espinosa</a:t>
            </a:r>
            <a:endParaRPr/>
          </a:p>
          <a:p>
            <a:pPr indent="0" lvl="0" marL="16933" marR="6773" rtl="0" algn="ctr">
              <a:spcBef>
                <a:spcPts val="133"/>
              </a:spcBef>
              <a:spcAft>
                <a:spcPts val="0"/>
              </a:spcAft>
              <a:buNone/>
            </a:pPr>
            <a:r>
              <a:rPr lang="en-US" sz="1200">
                <a:solidFill>
                  <a:schemeClr val="lt1"/>
                </a:solidFill>
                <a:latin typeface="Arial"/>
                <a:ea typeface="Arial"/>
                <a:cs typeface="Arial"/>
                <a:sym typeface="Arial"/>
              </a:rPr>
              <a:t>Education Programs  Assistant</a:t>
            </a:r>
            <a:endParaRPr sz="1200">
              <a:solidFill>
                <a:schemeClr val="lt1"/>
              </a:solidFill>
              <a:latin typeface="Arial"/>
              <a:ea typeface="Arial"/>
              <a:cs typeface="Arial"/>
              <a:sym typeface="Arial"/>
            </a:endParaRPr>
          </a:p>
        </p:txBody>
      </p:sp>
      <p:sp>
        <p:nvSpPr>
          <p:cNvPr id="80" name="Google Shape;80;p4"/>
          <p:cNvSpPr txBox="1"/>
          <p:nvPr/>
        </p:nvSpPr>
        <p:spPr>
          <a:xfrm>
            <a:off x="10123532" y="4302355"/>
            <a:ext cx="1526540" cy="755762"/>
          </a:xfrm>
          <a:prstGeom prst="rect">
            <a:avLst/>
          </a:prstGeom>
          <a:noFill/>
          <a:ln>
            <a:noFill/>
          </a:ln>
        </p:spPr>
        <p:txBody>
          <a:bodyPr anchorCtr="0" anchor="t" bIns="0" lIns="0" spcFirstLastPara="1" rIns="0" wrap="square" tIns="16925">
            <a:spAutoFit/>
          </a:bodyPr>
          <a:lstStyle/>
          <a:p>
            <a:pPr indent="-846" lvl="0" marL="16933" marR="6773" rtl="0" algn="ctr">
              <a:spcBef>
                <a:spcPts val="0"/>
              </a:spcBef>
              <a:spcAft>
                <a:spcPts val="0"/>
              </a:spcAft>
              <a:buNone/>
            </a:pPr>
            <a:r>
              <a:rPr b="1" lang="en-US" sz="1200">
                <a:solidFill>
                  <a:schemeClr val="lt1"/>
                </a:solidFill>
                <a:latin typeface="Arial"/>
                <a:ea typeface="Arial"/>
                <a:cs typeface="Arial"/>
                <a:sym typeface="Arial"/>
              </a:rPr>
              <a:t>Nicole Garibaldi  </a:t>
            </a:r>
            <a:r>
              <a:rPr lang="en-US" sz="1200">
                <a:solidFill>
                  <a:schemeClr val="lt1"/>
                </a:solidFill>
                <a:latin typeface="Arial"/>
                <a:ea typeface="Arial"/>
                <a:cs typeface="Arial"/>
                <a:sym typeface="Arial"/>
              </a:rPr>
              <a:t>Education Programs  Consultant</a:t>
            </a:r>
            <a:endParaRPr sz="1200">
              <a:solidFill>
                <a:schemeClr val="lt1"/>
              </a:solidFill>
              <a:latin typeface="Arial"/>
              <a:ea typeface="Arial"/>
              <a:cs typeface="Arial"/>
              <a:sym typeface="Arial"/>
            </a:endParaRPr>
          </a:p>
        </p:txBody>
      </p:sp>
      <p:sp>
        <p:nvSpPr>
          <p:cNvPr descr="Picture of Nicole Garibaldi, Consultant" id="81" name="Google Shape;81;p4"/>
          <p:cNvSpPr/>
          <p:nvPr/>
        </p:nvSpPr>
        <p:spPr>
          <a:xfrm>
            <a:off x="10257696" y="2839316"/>
            <a:ext cx="1258213" cy="146303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82" name="Google Shape;82;p4"/>
          <p:cNvSpPr txBox="1"/>
          <p:nvPr/>
        </p:nvSpPr>
        <p:spPr>
          <a:xfrm>
            <a:off x="2722851" y="2815074"/>
            <a:ext cx="1526540" cy="755762"/>
          </a:xfrm>
          <a:prstGeom prst="rect">
            <a:avLst/>
          </a:prstGeom>
          <a:noFill/>
          <a:ln>
            <a:noFill/>
          </a:ln>
        </p:spPr>
        <p:txBody>
          <a:bodyPr anchorCtr="0" anchor="t" bIns="0" lIns="0" spcFirstLastPara="1" rIns="0" wrap="square" tIns="16925">
            <a:spAutoFit/>
          </a:bodyPr>
          <a:lstStyle/>
          <a:p>
            <a:pPr indent="-846" lvl="0" marL="16933" marR="6773" rtl="0" algn="ctr">
              <a:spcBef>
                <a:spcPts val="0"/>
              </a:spcBef>
              <a:spcAft>
                <a:spcPts val="0"/>
              </a:spcAft>
              <a:buNone/>
            </a:pPr>
            <a:r>
              <a:rPr b="1" lang="en-US" sz="1200">
                <a:solidFill>
                  <a:schemeClr val="lt1"/>
                </a:solidFill>
                <a:latin typeface="Arial"/>
                <a:ea typeface="Arial"/>
                <a:cs typeface="Arial"/>
                <a:sym typeface="Arial"/>
              </a:rPr>
              <a:t>D’Andrea Chapman  </a:t>
            </a:r>
            <a:r>
              <a:rPr lang="en-US" sz="1200">
                <a:solidFill>
                  <a:schemeClr val="lt1"/>
                </a:solidFill>
                <a:latin typeface="Arial"/>
                <a:ea typeface="Arial"/>
                <a:cs typeface="Arial"/>
                <a:sym typeface="Arial"/>
              </a:rPr>
              <a:t>Education Programs  Consultant</a:t>
            </a:r>
            <a:endParaRPr sz="1200">
              <a:solidFill>
                <a:schemeClr val="lt1"/>
              </a:solidFill>
              <a:latin typeface="Arial"/>
              <a:ea typeface="Arial"/>
              <a:cs typeface="Arial"/>
              <a:sym typeface="Arial"/>
            </a:endParaRPr>
          </a:p>
        </p:txBody>
      </p:sp>
      <p:sp>
        <p:nvSpPr>
          <p:cNvPr id="83" name="Google Shape;83;p4"/>
          <p:cNvSpPr txBox="1"/>
          <p:nvPr/>
        </p:nvSpPr>
        <p:spPr>
          <a:xfrm>
            <a:off x="5154703" y="4260131"/>
            <a:ext cx="188259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lt1"/>
                </a:solidFill>
                <a:latin typeface="Arial"/>
                <a:ea typeface="Arial"/>
                <a:cs typeface="Arial"/>
                <a:sym typeface="Arial"/>
              </a:rPr>
              <a:t>James T. Johnson, III</a:t>
            </a:r>
            <a:endParaRPr/>
          </a:p>
          <a:p>
            <a:pPr indent="0" lvl="0" marL="0" marR="0" rtl="0" algn="ctr">
              <a:spcBef>
                <a:spcPts val="0"/>
              </a:spcBef>
              <a:spcAft>
                <a:spcPts val="0"/>
              </a:spcAft>
              <a:buNone/>
            </a:pPr>
            <a:r>
              <a:rPr lang="en-US" sz="1200">
                <a:solidFill>
                  <a:schemeClr val="lt1"/>
                </a:solidFill>
                <a:latin typeface="Arial"/>
                <a:ea typeface="Arial"/>
                <a:cs typeface="Arial"/>
                <a:sym typeface="Arial"/>
              </a:rPr>
              <a:t>Education </a:t>
            </a:r>
            <a:endParaRPr/>
          </a:p>
          <a:p>
            <a:pPr indent="0" lvl="0" marL="0" marR="0" rtl="0" algn="ctr">
              <a:spcBef>
                <a:spcPts val="0"/>
              </a:spcBef>
              <a:spcAft>
                <a:spcPts val="0"/>
              </a:spcAft>
              <a:buNone/>
            </a:pPr>
            <a:r>
              <a:rPr lang="en-US" sz="1200">
                <a:solidFill>
                  <a:schemeClr val="lt1"/>
                </a:solidFill>
                <a:latin typeface="Arial"/>
                <a:ea typeface="Arial"/>
                <a:cs typeface="Arial"/>
                <a:sym typeface="Arial"/>
              </a:rPr>
              <a:t>Administrator</a:t>
            </a:r>
            <a:endParaRPr/>
          </a:p>
        </p:txBody>
      </p:sp>
      <p:sp>
        <p:nvSpPr>
          <p:cNvPr id="84" name="Google Shape;84;p4"/>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sz="4400"/>
              <a:t>FMTA Unit </a:t>
            </a:r>
            <a:r>
              <a:rPr lang="en-US"/>
              <a:t>III</a:t>
            </a:r>
            <a:endParaRPr/>
          </a:p>
        </p:txBody>
      </p:sp>
      <p:pic>
        <p:nvPicPr>
          <p:cNvPr id="85" name="Google Shape;85;p4"/>
          <p:cNvPicPr preferRelativeResize="0"/>
          <p:nvPr/>
        </p:nvPicPr>
        <p:blipFill rotWithShape="1">
          <a:blip r:embed="rId4">
            <a:alphaModFix/>
          </a:blip>
          <a:srcRect b="13208" l="0" r="0" t="9268"/>
          <a:stretch/>
        </p:blipFill>
        <p:spPr>
          <a:xfrm>
            <a:off x="8081943" y="1240481"/>
            <a:ext cx="1283069" cy="1504188"/>
          </a:xfrm>
          <a:prstGeom prst="rect">
            <a:avLst/>
          </a:prstGeom>
          <a:noFill/>
          <a:ln>
            <a:noFill/>
          </a:ln>
        </p:spPr>
      </p:pic>
      <p:pic>
        <p:nvPicPr>
          <p:cNvPr descr="A picture containing person&#10;&#10;Description automatically generated" id="86" name="Google Shape;86;p4"/>
          <p:cNvPicPr preferRelativeResize="0"/>
          <p:nvPr/>
        </p:nvPicPr>
        <p:blipFill rotWithShape="1">
          <a:blip r:embed="rId5">
            <a:alphaModFix/>
          </a:blip>
          <a:srcRect b="12057" l="0" r="11617" t="8818"/>
          <a:stretch/>
        </p:blipFill>
        <p:spPr>
          <a:xfrm>
            <a:off x="2826988" y="1240481"/>
            <a:ext cx="1306862" cy="1559978"/>
          </a:xfrm>
          <a:prstGeom prst="rect">
            <a:avLst/>
          </a:prstGeom>
          <a:noFill/>
          <a:ln>
            <a:noFill/>
          </a:ln>
        </p:spPr>
      </p:pic>
      <p:sp>
        <p:nvSpPr>
          <p:cNvPr id="87" name="Google Shape;87;p4"/>
          <p:cNvSpPr txBox="1"/>
          <p:nvPr/>
        </p:nvSpPr>
        <p:spPr>
          <a:xfrm>
            <a:off x="7957132" y="5706183"/>
            <a:ext cx="1526540" cy="755762"/>
          </a:xfrm>
          <a:prstGeom prst="rect">
            <a:avLst/>
          </a:prstGeom>
          <a:noFill/>
          <a:ln>
            <a:noFill/>
          </a:ln>
        </p:spPr>
        <p:txBody>
          <a:bodyPr anchorCtr="0" anchor="t" bIns="0" lIns="0" spcFirstLastPara="1" rIns="0" wrap="square" tIns="16925">
            <a:spAutoFit/>
          </a:bodyPr>
          <a:lstStyle/>
          <a:p>
            <a:pPr indent="-846" lvl="0" marL="16933" marR="6773" rtl="0" algn="ctr">
              <a:spcBef>
                <a:spcPts val="0"/>
              </a:spcBef>
              <a:spcAft>
                <a:spcPts val="0"/>
              </a:spcAft>
              <a:buNone/>
            </a:pPr>
            <a:r>
              <a:rPr b="1" lang="en-US" sz="1200">
                <a:solidFill>
                  <a:schemeClr val="lt1"/>
                </a:solidFill>
                <a:latin typeface="Arial"/>
                <a:ea typeface="Arial"/>
                <a:cs typeface="Arial"/>
                <a:sym typeface="Arial"/>
              </a:rPr>
              <a:t>Jeffrey Reyes  </a:t>
            </a:r>
            <a:r>
              <a:rPr lang="en-US" sz="1200">
                <a:solidFill>
                  <a:schemeClr val="lt1"/>
                </a:solidFill>
                <a:latin typeface="Arial"/>
                <a:ea typeface="Arial"/>
                <a:cs typeface="Arial"/>
                <a:sym typeface="Arial"/>
              </a:rPr>
              <a:t>Education Programs  Consultant</a:t>
            </a:r>
            <a:endParaRPr sz="1200">
              <a:solidFill>
                <a:schemeClr val="lt1"/>
              </a:solidFill>
              <a:latin typeface="Arial"/>
              <a:ea typeface="Arial"/>
              <a:cs typeface="Arial"/>
              <a:sym typeface="Arial"/>
            </a:endParaRPr>
          </a:p>
        </p:txBody>
      </p:sp>
      <p:pic>
        <p:nvPicPr>
          <p:cNvPr descr="image/jpeg" id="88" name="Google Shape;88;p4"/>
          <p:cNvPicPr preferRelativeResize="0"/>
          <p:nvPr/>
        </p:nvPicPr>
        <p:blipFill rotWithShape="1">
          <a:blip r:embed="rId6">
            <a:alphaModFix/>
          </a:blip>
          <a:srcRect b="5451" l="9912" r="11223" t="0"/>
          <a:stretch/>
        </p:blipFill>
        <p:spPr>
          <a:xfrm>
            <a:off x="5442569" y="2736408"/>
            <a:ext cx="1306862" cy="1537196"/>
          </a:xfrm>
          <a:prstGeom prst="rect">
            <a:avLst/>
          </a:prstGeom>
          <a:noFill/>
          <a:ln>
            <a:noFill/>
          </a:ln>
        </p:spPr>
      </p:pic>
      <p:pic>
        <p:nvPicPr>
          <p:cNvPr id="89" name="Google Shape;89;p4"/>
          <p:cNvPicPr preferRelativeResize="0"/>
          <p:nvPr/>
        </p:nvPicPr>
        <p:blipFill rotWithShape="1">
          <a:blip r:embed="rId7">
            <a:alphaModFix/>
          </a:blip>
          <a:srcRect b="19928" l="-1" r="5032" t="6970"/>
          <a:stretch/>
        </p:blipFill>
        <p:spPr>
          <a:xfrm>
            <a:off x="8099150" y="4200029"/>
            <a:ext cx="1242505" cy="1457403"/>
          </a:xfrm>
          <a:prstGeom prst="rect">
            <a:avLst/>
          </a:prstGeom>
          <a:noFill/>
          <a:ln>
            <a:noFill/>
          </a:ln>
        </p:spPr>
      </p:pic>
      <p:pic>
        <p:nvPicPr>
          <p:cNvPr id="90" name="Google Shape;90;p4"/>
          <p:cNvPicPr preferRelativeResize="0"/>
          <p:nvPr/>
        </p:nvPicPr>
        <p:blipFill rotWithShape="1">
          <a:blip r:embed="rId8">
            <a:alphaModFix/>
          </a:blip>
          <a:srcRect b="0" l="0" r="0" t="0"/>
          <a:stretch/>
        </p:blipFill>
        <p:spPr>
          <a:xfrm>
            <a:off x="2761909" y="4121741"/>
            <a:ext cx="1437019" cy="1569441"/>
          </a:xfrm>
          <a:prstGeom prst="rect">
            <a:avLst/>
          </a:prstGeom>
          <a:noFill/>
          <a:ln>
            <a:noFill/>
          </a:ln>
        </p:spPr>
      </p:pic>
      <p:sp>
        <p:nvSpPr>
          <p:cNvPr id="91" name="Google Shape;91;p4"/>
          <p:cNvSpPr txBox="1"/>
          <p:nvPr/>
        </p:nvSpPr>
        <p:spPr>
          <a:xfrm>
            <a:off x="676091" y="4285557"/>
            <a:ext cx="1526540" cy="755762"/>
          </a:xfrm>
          <a:prstGeom prst="rect">
            <a:avLst/>
          </a:prstGeom>
          <a:noFill/>
          <a:ln>
            <a:noFill/>
          </a:ln>
        </p:spPr>
        <p:txBody>
          <a:bodyPr anchorCtr="0" anchor="t" bIns="0" lIns="0" spcFirstLastPara="1" rIns="0" wrap="square" tIns="16925">
            <a:spAutoFit/>
          </a:bodyPr>
          <a:lstStyle/>
          <a:p>
            <a:pPr indent="-846" lvl="0" marL="16933" marR="6773" rtl="0" algn="ctr">
              <a:spcBef>
                <a:spcPts val="0"/>
              </a:spcBef>
              <a:spcAft>
                <a:spcPts val="0"/>
              </a:spcAft>
              <a:buNone/>
            </a:pPr>
            <a:r>
              <a:rPr b="1" lang="en-US" sz="1200">
                <a:solidFill>
                  <a:schemeClr val="lt1"/>
                </a:solidFill>
                <a:latin typeface="Arial"/>
                <a:ea typeface="Arial"/>
                <a:cs typeface="Arial"/>
                <a:sym typeface="Arial"/>
              </a:rPr>
              <a:t>Jeanette Acrell-Dunn </a:t>
            </a:r>
            <a:r>
              <a:rPr lang="en-US" sz="1200">
                <a:solidFill>
                  <a:schemeClr val="lt1"/>
                </a:solidFill>
                <a:latin typeface="Arial"/>
                <a:ea typeface="Arial"/>
                <a:cs typeface="Arial"/>
                <a:sym typeface="Arial"/>
              </a:rPr>
              <a:t>Associate Governmental Program Analyst</a:t>
            </a:r>
            <a:endParaRPr sz="1200">
              <a:solidFill>
                <a:schemeClr val="lt1"/>
              </a:solidFill>
              <a:latin typeface="Arial"/>
              <a:ea typeface="Arial"/>
              <a:cs typeface="Arial"/>
              <a:sym typeface="Arial"/>
            </a:endParaRPr>
          </a:p>
        </p:txBody>
      </p:sp>
      <p:pic>
        <p:nvPicPr>
          <p:cNvPr descr="Jeanette Acrell-Dunn" id="92" name="Google Shape;92;p4"/>
          <p:cNvPicPr preferRelativeResize="0"/>
          <p:nvPr/>
        </p:nvPicPr>
        <p:blipFill rotWithShape="1">
          <a:blip r:embed="rId9">
            <a:alphaModFix/>
          </a:blip>
          <a:srcRect b="54385" l="33345" r="28406" t="0"/>
          <a:stretch/>
        </p:blipFill>
        <p:spPr>
          <a:xfrm>
            <a:off x="810255" y="2785041"/>
            <a:ext cx="1258213" cy="150051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5"/>
          <p:cNvSpPr txBox="1"/>
          <p:nvPr>
            <p:ph type="title"/>
          </p:nvPr>
        </p:nvSpPr>
        <p:spPr>
          <a:xfrm>
            <a:off x="152400" y="272642"/>
            <a:ext cx="11887200" cy="88923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Participants</a:t>
            </a:r>
            <a:endParaRPr/>
          </a:p>
        </p:txBody>
      </p:sp>
      <p:sp>
        <p:nvSpPr>
          <p:cNvPr id="99" name="Google Shape;99;p5"/>
          <p:cNvSpPr txBox="1"/>
          <p:nvPr>
            <p:ph idx="1" type="body"/>
          </p:nvPr>
        </p:nvSpPr>
        <p:spPr>
          <a:xfrm>
            <a:off x="152400" y="1638300"/>
            <a:ext cx="11887200" cy="450244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None/>
            </a:pPr>
            <a:r>
              <a:rPr b="1" lang="en-US"/>
              <a:t>This training is for your LEA if </a:t>
            </a:r>
            <a:r>
              <a:rPr b="1" lang="en-US" u="sng"/>
              <a:t>both</a:t>
            </a:r>
            <a:r>
              <a:rPr b="1" lang="en-US"/>
              <a:t> of the following apply…</a:t>
            </a:r>
            <a:endParaRPr/>
          </a:p>
          <a:p>
            <a:pPr indent="0" lvl="0" marL="0" rtl="0" algn="l">
              <a:lnSpc>
                <a:spcPct val="90000"/>
              </a:lnSpc>
              <a:spcBef>
                <a:spcPts val="1000"/>
              </a:spcBef>
              <a:spcAft>
                <a:spcPts val="0"/>
              </a:spcAft>
              <a:buClr>
                <a:schemeClr val="lt1"/>
              </a:buClr>
              <a:buSzPts val="3200"/>
              <a:buNone/>
            </a:pPr>
            <a:r>
              <a:t/>
            </a:r>
            <a:endParaRPr b="1"/>
          </a:p>
          <a:p>
            <a:pPr indent="-457200" lvl="1" marL="914400" rtl="0" algn="l">
              <a:lnSpc>
                <a:spcPct val="110000"/>
              </a:lnSpc>
              <a:spcBef>
                <a:spcPts val="500"/>
              </a:spcBef>
              <a:spcAft>
                <a:spcPts val="0"/>
              </a:spcAft>
              <a:buClr>
                <a:schemeClr val="lt1"/>
              </a:buClr>
              <a:buSzPts val="2800"/>
              <a:buAutoNum type="arabicPeriod"/>
            </a:pPr>
            <a:r>
              <a:rPr b="1" lang="en-US"/>
              <a:t>Identified in the March 2024 </a:t>
            </a:r>
            <a:r>
              <a:rPr b="1" i="1" lang="en-US"/>
              <a:t>Annual Determination Letter</a:t>
            </a:r>
            <a:r>
              <a:rPr b="1" lang="en-US"/>
              <a:t> (</a:t>
            </a:r>
            <a:r>
              <a:rPr b="1" i="1" lang="en-US"/>
              <a:t>ADL</a:t>
            </a:r>
            <a:r>
              <a:rPr b="1" lang="en-US"/>
              <a:t>) notification as Targeted Level 1, 2, or 3</a:t>
            </a:r>
            <a:endParaRPr b="1"/>
          </a:p>
          <a:p>
            <a:pPr indent="-228600" lvl="0" marL="228600" rtl="0" algn="ctr">
              <a:lnSpc>
                <a:spcPct val="150000"/>
              </a:lnSpc>
              <a:spcBef>
                <a:spcPts val="1000"/>
              </a:spcBef>
              <a:spcAft>
                <a:spcPts val="0"/>
              </a:spcAft>
              <a:buClr>
                <a:srgbClr val="FFC000"/>
              </a:buClr>
              <a:buSzPts val="2800"/>
              <a:buNone/>
            </a:pPr>
            <a:r>
              <a:rPr b="1" lang="en-US" sz="2800">
                <a:solidFill>
                  <a:srgbClr val="FFC000"/>
                </a:solidFill>
              </a:rPr>
              <a:t>  </a:t>
            </a:r>
            <a:r>
              <a:rPr b="1" lang="en-US" sz="2800" u="sng">
                <a:solidFill>
                  <a:srgbClr val="FFC000"/>
                </a:solidFill>
              </a:rPr>
              <a:t>AND</a:t>
            </a:r>
            <a:endParaRPr b="1" sz="2800"/>
          </a:p>
          <a:p>
            <a:pPr indent="-1028700" lvl="0" marL="1028700" rtl="0" algn="l">
              <a:lnSpc>
                <a:spcPct val="100000"/>
              </a:lnSpc>
              <a:spcBef>
                <a:spcPts val="1000"/>
              </a:spcBef>
              <a:spcAft>
                <a:spcPts val="0"/>
              </a:spcAft>
              <a:buClr>
                <a:schemeClr val="lt1"/>
              </a:buClr>
              <a:buSzPts val="2800"/>
              <a:buNone/>
            </a:pPr>
            <a:r>
              <a:rPr b="1" lang="en-US" sz="2800"/>
              <a:t>     2.  Do not have an approved CIM or CCEIS Plan from the 2022 or 2023 monitoring year   (i.e., 2022 or 2023 CIM Cohort)</a:t>
            </a:r>
            <a:endParaRPr b="1" sz="2800"/>
          </a:p>
          <a:p>
            <a:pPr indent="0" lvl="0" marL="0" rtl="0" algn="l">
              <a:lnSpc>
                <a:spcPct val="90000"/>
              </a:lnSpc>
              <a:spcBef>
                <a:spcPts val="1000"/>
              </a:spcBef>
              <a:spcAft>
                <a:spcPts val="0"/>
              </a:spcAft>
              <a:buClr>
                <a:schemeClr val="lt1"/>
              </a:buClr>
              <a:buSzPts val="2800"/>
              <a:buNone/>
            </a:pPr>
            <a:r>
              <a:t/>
            </a:r>
            <a:endParaRPr sz="28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6"/>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Agenda</a:t>
            </a:r>
            <a:endParaRPr/>
          </a:p>
        </p:txBody>
      </p:sp>
      <p:sp>
        <p:nvSpPr>
          <p:cNvPr id="106" name="Google Shape;106;p6"/>
          <p:cNvSpPr txBox="1"/>
          <p:nvPr>
            <p:ph idx="1" type="body"/>
          </p:nvPr>
        </p:nvSpPr>
        <p:spPr>
          <a:xfrm>
            <a:off x="756745" y="1261871"/>
            <a:ext cx="11053649" cy="5162225"/>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lt1"/>
              </a:buClr>
              <a:buSzPts val="2400"/>
              <a:buChar char="•"/>
            </a:pPr>
            <a:r>
              <a:rPr lang="en-US" sz="2400"/>
              <a:t>CIM Timeline for Targeted LEAs</a:t>
            </a:r>
            <a:endParaRPr/>
          </a:p>
          <a:p>
            <a:pPr indent="-228600" lvl="0" marL="228600" rtl="0" algn="l">
              <a:lnSpc>
                <a:spcPct val="100000"/>
              </a:lnSpc>
              <a:spcBef>
                <a:spcPts val="500"/>
              </a:spcBef>
              <a:spcAft>
                <a:spcPts val="0"/>
              </a:spcAft>
              <a:buClr>
                <a:srgbClr val="FFFFFF"/>
              </a:buClr>
              <a:buSzPts val="2400"/>
              <a:buChar char="•"/>
            </a:pPr>
            <a:r>
              <a:rPr lang="en-US" sz="2400">
                <a:solidFill>
                  <a:srgbClr val="FFFFFF"/>
                </a:solidFill>
              </a:rPr>
              <a:t>CIM Step 1 Overview</a:t>
            </a:r>
            <a:endParaRPr/>
          </a:p>
          <a:p>
            <a:pPr indent="-228600" lvl="0" marL="228600" rtl="0" algn="l">
              <a:lnSpc>
                <a:spcPct val="100000"/>
              </a:lnSpc>
              <a:spcBef>
                <a:spcPts val="500"/>
              </a:spcBef>
              <a:spcAft>
                <a:spcPts val="0"/>
              </a:spcAft>
              <a:buClr>
                <a:srgbClr val="FFFFFF"/>
              </a:buClr>
              <a:buSzPts val="2400"/>
              <a:buChar char="•"/>
            </a:pPr>
            <a:r>
              <a:rPr lang="en-US" sz="2400">
                <a:solidFill>
                  <a:srgbClr val="FFFFFF"/>
                </a:solidFill>
              </a:rPr>
              <a:t>CIM Team Creation</a:t>
            </a:r>
            <a:endParaRPr/>
          </a:p>
          <a:p>
            <a:pPr indent="-228600" lvl="0" marL="228600" rtl="0" algn="l">
              <a:lnSpc>
                <a:spcPct val="100000"/>
              </a:lnSpc>
              <a:spcBef>
                <a:spcPts val="500"/>
              </a:spcBef>
              <a:spcAft>
                <a:spcPts val="0"/>
              </a:spcAft>
              <a:buClr>
                <a:srgbClr val="FFFFFF"/>
              </a:buClr>
              <a:buSzPts val="2400"/>
              <a:buChar char="•"/>
            </a:pPr>
            <a:r>
              <a:rPr lang="en-US" sz="2400">
                <a:solidFill>
                  <a:srgbClr val="FFFFFF"/>
                </a:solidFill>
              </a:rPr>
              <a:t>Parent Input</a:t>
            </a:r>
            <a:endParaRPr/>
          </a:p>
          <a:p>
            <a:pPr indent="-228600" lvl="0" marL="228600" rtl="0" algn="l">
              <a:lnSpc>
                <a:spcPct val="100000"/>
              </a:lnSpc>
              <a:spcBef>
                <a:spcPts val="500"/>
              </a:spcBef>
              <a:spcAft>
                <a:spcPts val="0"/>
              </a:spcAft>
              <a:buClr>
                <a:srgbClr val="FFFFFF"/>
              </a:buClr>
              <a:buSzPts val="2400"/>
              <a:buChar char="•"/>
            </a:pPr>
            <a:r>
              <a:rPr lang="en-US" sz="2400">
                <a:solidFill>
                  <a:srgbClr val="FFFFFF"/>
                </a:solidFill>
              </a:rPr>
              <a:t>PPPR</a:t>
            </a:r>
            <a:endParaRPr/>
          </a:p>
          <a:p>
            <a:pPr indent="-228600" lvl="0" marL="228600" rtl="0" algn="l">
              <a:lnSpc>
                <a:spcPct val="100000"/>
              </a:lnSpc>
              <a:spcBef>
                <a:spcPts val="500"/>
              </a:spcBef>
              <a:spcAft>
                <a:spcPts val="0"/>
              </a:spcAft>
              <a:buClr>
                <a:srgbClr val="FFFFFF"/>
              </a:buClr>
              <a:buSzPts val="2400"/>
              <a:buChar char="•"/>
            </a:pPr>
            <a:r>
              <a:rPr lang="en-US" sz="2400">
                <a:solidFill>
                  <a:srgbClr val="FFFFFF"/>
                </a:solidFill>
              </a:rPr>
              <a:t>IDC CALPADs Reports Upload</a:t>
            </a:r>
            <a:endParaRPr/>
          </a:p>
          <a:p>
            <a:pPr indent="-228600" lvl="0" marL="228600" rtl="0" algn="l">
              <a:lnSpc>
                <a:spcPct val="100000"/>
              </a:lnSpc>
              <a:spcBef>
                <a:spcPts val="500"/>
              </a:spcBef>
              <a:spcAft>
                <a:spcPts val="0"/>
              </a:spcAft>
              <a:buClr>
                <a:srgbClr val="FFFFFF"/>
              </a:buClr>
              <a:buSzPts val="2400"/>
              <a:buChar char="•"/>
            </a:pPr>
            <a:r>
              <a:rPr lang="en-US" sz="2400">
                <a:solidFill>
                  <a:srgbClr val="FFFFFF"/>
                </a:solidFill>
              </a:rPr>
              <a:t>Data Drilldown</a:t>
            </a:r>
            <a:endParaRPr/>
          </a:p>
          <a:p>
            <a:pPr indent="-228600" lvl="0" marL="228600" rtl="0" algn="l">
              <a:lnSpc>
                <a:spcPct val="100000"/>
              </a:lnSpc>
              <a:spcBef>
                <a:spcPts val="500"/>
              </a:spcBef>
              <a:spcAft>
                <a:spcPts val="0"/>
              </a:spcAft>
              <a:buClr>
                <a:srgbClr val="FFFFFF"/>
              </a:buClr>
              <a:buSzPts val="2400"/>
              <a:buChar char="•"/>
            </a:pPr>
            <a:r>
              <a:rPr lang="en-US" sz="2400">
                <a:solidFill>
                  <a:srgbClr val="FFFFFF"/>
                </a:solidFill>
              </a:rPr>
              <a:t>Problem Statements</a:t>
            </a:r>
            <a:endParaRPr sz="2400"/>
          </a:p>
          <a:p>
            <a:pPr indent="-228600" lvl="0" marL="228600" rtl="0" algn="l">
              <a:lnSpc>
                <a:spcPct val="100000"/>
              </a:lnSpc>
              <a:spcBef>
                <a:spcPts val="500"/>
              </a:spcBef>
              <a:spcAft>
                <a:spcPts val="0"/>
              </a:spcAft>
              <a:buClr>
                <a:srgbClr val="FFFFFF"/>
              </a:buClr>
              <a:buSzPts val="2400"/>
              <a:buChar char="•"/>
            </a:pPr>
            <a:r>
              <a:rPr lang="en-US" sz="2400">
                <a:solidFill>
                  <a:srgbClr val="FFFFFF"/>
                </a:solidFill>
              </a:rPr>
              <a:t>Consolidation</a:t>
            </a:r>
            <a:endParaRPr/>
          </a:p>
          <a:p>
            <a:pPr indent="-228600" lvl="0" marL="228600" rtl="0" algn="l">
              <a:lnSpc>
                <a:spcPct val="100000"/>
              </a:lnSpc>
              <a:spcBef>
                <a:spcPts val="500"/>
              </a:spcBef>
              <a:spcAft>
                <a:spcPts val="0"/>
              </a:spcAft>
              <a:buClr>
                <a:srgbClr val="FFFFFF"/>
              </a:buClr>
              <a:buSzPts val="2400"/>
              <a:buChar char="•"/>
            </a:pPr>
            <a:r>
              <a:rPr lang="en-US" sz="2400">
                <a:solidFill>
                  <a:srgbClr val="FFFFFF"/>
                </a:solidFill>
              </a:rPr>
              <a:t>Next Steps</a:t>
            </a:r>
            <a:endParaRPr/>
          </a:p>
          <a:p>
            <a:pPr indent="-228600" lvl="0" marL="228600" rtl="0" algn="l">
              <a:lnSpc>
                <a:spcPct val="100000"/>
              </a:lnSpc>
              <a:spcBef>
                <a:spcPts val="500"/>
              </a:spcBef>
              <a:spcAft>
                <a:spcPts val="0"/>
              </a:spcAft>
              <a:buClr>
                <a:schemeClr val="lt1"/>
              </a:buClr>
              <a:buSzPts val="2400"/>
              <a:buChar char="•"/>
            </a:pPr>
            <a:r>
              <a:rPr lang="en-US" sz="2400"/>
              <a:t>CDE FMTA Consultant Regional Map </a:t>
            </a:r>
            <a:endParaRPr sz="2400"/>
          </a:p>
          <a:p>
            <a:pPr indent="0" lvl="0" marL="0" rtl="0" algn="l">
              <a:lnSpc>
                <a:spcPct val="100000"/>
              </a:lnSpc>
              <a:spcBef>
                <a:spcPts val="500"/>
              </a:spcBef>
              <a:spcAft>
                <a:spcPts val="0"/>
              </a:spcAft>
              <a:buClr>
                <a:schemeClr val="lt1"/>
              </a:buClr>
              <a:buSzPts val="2000"/>
              <a:buNone/>
            </a:pPr>
            <a:r>
              <a:t/>
            </a:r>
            <a:endParaRPr sz="2000">
              <a:solidFill>
                <a:schemeClr val="accent4"/>
              </a:solidFill>
            </a:endParaRPr>
          </a:p>
          <a:p>
            <a:pPr indent="-50800" lvl="0" marL="228600" rtl="0" algn="l">
              <a:lnSpc>
                <a:spcPct val="90000"/>
              </a:lnSpc>
              <a:spcBef>
                <a:spcPts val="1000"/>
              </a:spcBef>
              <a:spcAft>
                <a:spcPts val="0"/>
              </a:spcAft>
              <a:buClr>
                <a:schemeClr val="lt1"/>
              </a:buClr>
              <a:buSzPts val="2800"/>
              <a:buNone/>
            </a:pPr>
            <a:r>
              <a:t/>
            </a:r>
            <a:endParaRPr sz="2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cxnSp>
        <p:nvCxnSpPr>
          <p:cNvPr id="112" name="Google Shape;112;p7"/>
          <p:cNvCxnSpPr/>
          <p:nvPr/>
        </p:nvCxnSpPr>
        <p:spPr>
          <a:xfrm>
            <a:off x="10837435" y="1869972"/>
            <a:ext cx="17858" cy="3258081"/>
          </a:xfrm>
          <a:prstGeom prst="straightConnector1">
            <a:avLst/>
          </a:prstGeom>
          <a:noFill/>
          <a:ln cap="flat" cmpd="sng" w="34925">
            <a:solidFill>
              <a:schemeClr val="lt2"/>
            </a:solidFill>
            <a:prstDash val="solid"/>
            <a:round/>
            <a:headEnd len="med" w="med" type="none"/>
            <a:tailEnd len="med" w="med" type="none"/>
          </a:ln>
        </p:spPr>
      </p:cxnSp>
      <p:sp>
        <p:nvSpPr>
          <p:cNvPr id="113" name="Google Shape;113;p7"/>
          <p:cNvSpPr txBox="1"/>
          <p:nvPr>
            <p:ph type="title"/>
          </p:nvPr>
        </p:nvSpPr>
        <p:spPr>
          <a:xfrm>
            <a:off x="365312" y="46917"/>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CIM Timeline for LEAs in Targeted Monitoring</a:t>
            </a:r>
            <a:endParaRPr/>
          </a:p>
        </p:txBody>
      </p:sp>
      <p:grpSp>
        <p:nvGrpSpPr>
          <p:cNvPr id="114" name="Google Shape;114;p7"/>
          <p:cNvGrpSpPr/>
          <p:nvPr/>
        </p:nvGrpSpPr>
        <p:grpSpPr>
          <a:xfrm>
            <a:off x="229424" y="962858"/>
            <a:ext cx="11796392" cy="5553823"/>
            <a:chOff x="431325" y="1309688"/>
            <a:chExt cx="11796392" cy="5553823"/>
          </a:xfrm>
        </p:grpSpPr>
        <p:cxnSp>
          <p:nvCxnSpPr>
            <p:cNvPr id="115" name="Google Shape;115;p7"/>
            <p:cNvCxnSpPr/>
            <p:nvPr/>
          </p:nvCxnSpPr>
          <p:spPr>
            <a:xfrm>
              <a:off x="3140896" y="2208112"/>
              <a:ext cx="0" cy="2881693"/>
            </a:xfrm>
            <a:prstGeom prst="straightConnector1">
              <a:avLst/>
            </a:prstGeom>
            <a:noFill/>
            <a:ln cap="flat" cmpd="sng" w="38100">
              <a:solidFill>
                <a:srgbClr val="FFCC00"/>
              </a:solidFill>
              <a:prstDash val="solid"/>
              <a:round/>
              <a:headEnd len="med" w="med" type="none"/>
              <a:tailEnd len="med" w="med" type="none"/>
            </a:ln>
          </p:spPr>
        </p:cxnSp>
        <p:sp>
          <p:nvSpPr>
            <p:cNvPr id="116" name="Google Shape;116;p7"/>
            <p:cNvSpPr/>
            <p:nvPr/>
          </p:nvSpPr>
          <p:spPr>
            <a:xfrm>
              <a:off x="2497713" y="2547014"/>
              <a:ext cx="2304317" cy="3642832"/>
            </a:xfrm>
            <a:prstGeom prst="roundRect">
              <a:avLst>
                <a:gd fmla="val 16667" name="adj"/>
              </a:avLst>
            </a:prstGeom>
            <a:solidFill>
              <a:srgbClr val="FFCD2D"/>
            </a:solidFill>
            <a:ln cap="flat" cmpd="sng" w="9525">
              <a:solidFill>
                <a:srgbClr val="FFC000"/>
              </a:solidFill>
              <a:prstDash val="solid"/>
              <a:round/>
              <a:headEnd len="sm" w="sm" type="none"/>
              <a:tailEnd len="sm" w="sm" type="none"/>
            </a:ln>
          </p:spPr>
          <p:txBody>
            <a:bodyPr anchorCtr="0" anchor="t" bIns="45700" lIns="91425" spcFirstLastPara="1" rIns="91425" wrap="square" tIns="45700">
              <a:noAutofit/>
            </a:bodyPr>
            <a:lstStyle/>
            <a:p>
              <a:pPr indent="-171450" lvl="0" marL="171450" marR="0" rtl="0" algn="l">
                <a:spcBef>
                  <a:spcPts val="0"/>
                </a:spcBef>
                <a:spcAft>
                  <a:spcPts val="0"/>
                </a:spcAft>
                <a:buClr>
                  <a:srgbClr val="000054"/>
                </a:buClr>
                <a:buSzPts val="1200"/>
                <a:buFont typeface="Arial"/>
                <a:buChar char="•"/>
              </a:pPr>
              <a:r>
                <a:rPr lang="en-US" sz="1200">
                  <a:solidFill>
                    <a:srgbClr val="000054"/>
                  </a:solidFill>
                  <a:latin typeface="Arial"/>
                  <a:ea typeface="Arial"/>
                  <a:cs typeface="Arial"/>
                  <a:sym typeface="Arial"/>
                </a:rPr>
                <a:t>Attend CIM Step 1, Part 1 Training: Data Drill Down, Parent Input, Consolidation</a:t>
              </a:r>
              <a:endParaRPr/>
            </a:p>
            <a:p>
              <a:pPr indent="0" lvl="0" marL="0" marR="0" rtl="0" algn="l">
                <a:spcBef>
                  <a:spcPts val="0"/>
                </a:spcBef>
                <a:spcAft>
                  <a:spcPts val="0"/>
                </a:spcAft>
                <a:buClr>
                  <a:schemeClr val="dk1"/>
                </a:buClr>
                <a:buSzPts val="1200"/>
                <a:buFont typeface="Arial"/>
                <a:buNone/>
              </a:pPr>
              <a:r>
                <a:t/>
              </a:r>
              <a:endParaRPr sz="1200">
                <a:solidFill>
                  <a:srgbClr val="000054"/>
                </a:solidFill>
                <a:latin typeface="Arial"/>
                <a:ea typeface="Arial"/>
                <a:cs typeface="Arial"/>
                <a:sym typeface="Arial"/>
              </a:endParaRPr>
            </a:p>
            <a:p>
              <a:pPr indent="-171450" lvl="0" marL="171450" marR="0" rtl="0" algn="l">
                <a:spcBef>
                  <a:spcPts val="0"/>
                </a:spcBef>
                <a:spcAft>
                  <a:spcPts val="0"/>
                </a:spcAft>
                <a:buClr>
                  <a:srgbClr val="000054"/>
                </a:buClr>
                <a:buSzPts val="1200"/>
                <a:buFont typeface="Arial"/>
                <a:buChar char="•"/>
              </a:pPr>
              <a:r>
                <a:rPr lang="en-US" sz="1200">
                  <a:solidFill>
                    <a:srgbClr val="000054"/>
                  </a:solidFill>
                  <a:latin typeface="Arial"/>
                  <a:ea typeface="Arial"/>
                  <a:cs typeface="Arial"/>
                  <a:sym typeface="Arial"/>
                </a:rPr>
                <a:t>Watch the pre-recorded PPPR training, available early April</a:t>
              </a:r>
              <a:endParaRPr/>
            </a:p>
            <a:p>
              <a:pPr indent="-95250" lvl="0" marL="171450" marR="0" rtl="0" algn="l">
                <a:spcBef>
                  <a:spcPts val="0"/>
                </a:spcBef>
                <a:spcAft>
                  <a:spcPts val="0"/>
                </a:spcAft>
                <a:buClr>
                  <a:schemeClr val="dk1"/>
                </a:buClr>
                <a:buSzPts val="1200"/>
                <a:buFont typeface="Arial"/>
                <a:buNone/>
              </a:pPr>
              <a:r>
                <a:t/>
              </a:r>
              <a:endParaRPr sz="1200">
                <a:solidFill>
                  <a:srgbClr val="000054"/>
                </a:solidFill>
                <a:latin typeface="Arial"/>
                <a:ea typeface="Arial"/>
                <a:cs typeface="Arial"/>
                <a:sym typeface="Arial"/>
              </a:endParaRPr>
            </a:p>
            <a:p>
              <a:pPr indent="-171450" lvl="0" marL="171450" marR="0" rtl="0" algn="l">
                <a:spcBef>
                  <a:spcPts val="0"/>
                </a:spcBef>
                <a:spcAft>
                  <a:spcPts val="0"/>
                </a:spcAft>
                <a:buClr>
                  <a:srgbClr val="000054"/>
                </a:buClr>
                <a:buSzPts val="1200"/>
                <a:buFont typeface="Arial"/>
                <a:buChar char="•"/>
              </a:pPr>
              <a:r>
                <a:rPr lang="en-US" sz="1200">
                  <a:solidFill>
                    <a:srgbClr val="000054"/>
                  </a:solidFill>
                  <a:latin typeface="Arial"/>
                  <a:ea typeface="Arial"/>
                  <a:cs typeface="Arial"/>
                  <a:sym typeface="Arial"/>
                </a:rPr>
                <a:t>Meet regularly with CIM Team</a:t>
              </a:r>
              <a:endParaRPr/>
            </a:p>
            <a:p>
              <a:pPr indent="-171450" lvl="0" marL="171450" marR="0" rtl="0" algn="l">
                <a:spcBef>
                  <a:spcPts val="0"/>
                </a:spcBef>
                <a:spcAft>
                  <a:spcPts val="0"/>
                </a:spcAft>
                <a:buClr>
                  <a:srgbClr val="000054"/>
                </a:buClr>
                <a:buSzPts val="1200"/>
                <a:buFont typeface="Arial"/>
                <a:buChar char="•"/>
              </a:pPr>
              <a:r>
                <a:rPr lang="en-US" sz="1200">
                  <a:solidFill>
                    <a:srgbClr val="000054"/>
                  </a:solidFill>
                  <a:latin typeface="Arial"/>
                  <a:ea typeface="Arial"/>
                  <a:cs typeface="Arial"/>
                  <a:sym typeface="Arial"/>
                </a:rPr>
                <a:t>Upload data reports to SIL IDC</a:t>
              </a:r>
              <a:endParaRPr/>
            </a:p>
            <a:p>
              <a:pPr indent="-171450" lvl="0" marL="171450" marR="0" rtl="0" algn="l">
                <a:spcBef>
                  <a:spcPts val="0"/>
                </a:spcBef>
                <a:spcAft>
                  <a:spcPts val="0"/>
                </a:spcAft>
                <a:buClr>
                  <a:srgbClr val="000054"/>
                </a:buClr>
                <a:buSzPts val="1200"/>
                <a:buFont typeface="Arial"/>
                <a:buChar char="•"/>
              </a:pPr>
              <a:r>
                <a:rPr lang="en-US" sz="1200">
                  <a:solidFill>
                    <a:srgbClr val="000054"/>
                  </a:solidFill>
                  <a:latin typeface="Arial"/>
                  <a:ea typeface="Arial"/>
                  <a:cs typeface="Arial"/>
                  <a:sym typeface="Arial"/>
                </a:rPr>
                <a:t>Complete Data Drill Down and Data Analysis</a:t>
              </a:r>
              <a:endParaRPr/>
            </a:p>
            <a:p>
              <a:pPr indent="-171450" lvl="0" marL="171450" marR="0" rtl="0" algn="l">
                <a:spcBef>
                  <a:spcPts val="0"/>
                </a:spcBef>
                <a:spcAft>
                  <a:spcPts val="0"/>
                </a:spcAft>
                <a:buClr>
                  <a:srgbClr val="000054"/>
                </a:buClr>
                <a:buSzPts val="1200"/>
                <a:buFont typeface="Arial"/>
                <a:buChar char="•"/>
              </a:pPr>
              <a:r>
                <a:rPr lang="en-US" sz="1200">
                  <a:solidFill>
                    <a:srgbClr val="000054"/>
                  </a:solidFill>
                  <a:latin typeface="Arial"/>
                  <a:ea typeface="Arial"/>
                  <a:cs typeface="Arial"/>
                  <a:sym typeface="Arial"/>
                </a:rPr>
                <a:t>Gather and Analyze Parent Input </a:t>
              </a:r>
              <a:endParaRPr/>
            </a:p>
            <a:p>
              <a:pPr indent="-171450" lvl="0" marL="171450" marR="0" rtl="0" algn="l">
                <a:spcBef>
                  <a:spcPts val="0"/>
                </a:spcBef>
                <a:spcAft>
                  <a:spcPts val="0"/>
                </a:spcAft>
                <a:buClr>
                  <a:srgbClr val="000054"/>
                </a:buClr>
                <a:buSzPts val="1200"/>
                <a:buFont typeface="Arial"/>
                <a:buChar char="•"/>
              </a:pPr>
              <a:r>
                <a:rPr lang="en-US" sz="1200">
                  <a:solidFill>
                    <a:srgbClr val="000054"/>
                  </a:solidFill>
                  <a:latin typeface="Arial"/>
                  <a:ea typeface="Arial"/>
                  <a:cs typeface="Arial"/>
                  <a:sym typeface="Arial"/>
                </a:rPr>
                <a:t>Work on PPPR</a:t>
              </a:r>
              <a:endParaRPr/>
            </a:p>
            <a:p>
              <a:pPr indent="-95250" lvl="0" marL="171450" marR="0" rtl="0" algn="l">
                <a:spcBef>
                  <a:spcPts val="0"/>
                </a:spcBef>
                <a:spcAft>
                  <a:spcPts val="0"/>
                </a:spcAft>
                <a:buClr>
                  <a:schemeClr val="dk1"/>
                </a:buClr>
                <a:buSzPts val="1200"/>
                <a:buFont typeface="Arial"/>
                <a:buNone/>
              </a:pPr>
              <a:r>
                <a:t/>
              </a:r>
              <a:endParaRPr sz="1200">
                <a:solidFill>
                  <a:srgbClr val="000054"/>
                </a:solidFill>
                <a:latin typeface="Arial"/>
                <a:ea typeface="Arial"/>
                <a:cs typeface="Arial"/>
                <a:sym typeface="Arial"/>
              </a:endParaRPr>
            </a:p>
            <a:p>
              <a:pPr indent="-95250" lvl="0" marL="171450" marR="0" rtl="0" algn="l">
                <a:spcBef>
                  <a:spcPts val="0"/>
                </a:spcBef>
                <a:spcAft>
                  <a:spcPts val="0"/>
                </a:spcAft>
                <a:buClr>
                  <a:schemeClr val="dk1"/>
                </a:buClr>
                <a:buSzPts val="1200"/>
                <a:buFont typeface="Arial"/>
                <a:buNone/>
              </a:pPr>
              <a:r>
                <a:t/>
              </a:r>
              <a:endParaRPr sz="1200">
                <a:solidFill>
                  <a:srgbClr val="000054"/>
                </a:solidFill>
                <a:latin typeface="Arial"/>
                <a:ea typeface="Arial"/>
                <a:cs typeface="Arial"/>
                <a:sym typeface="Arial"/>
              </a:endParaRPr>
            </a:p>
            <a:p>
              <a:pPr indent="-95250" lvl="0" marL="171450" marR="0" rtl="0" algn="l">
                <a:spcBef>
                  <a:spcPts val="0"/>
                </a:spcBef>
                <a:spcAft>
                  <a:spcPts val="0"/>
                </a:spcAft>
                <a:buClr>
                  <a:schemeClr val="dk1"/>
                </a:buClr>
                <a:buSzPts val="1200"/>
                <a:buFont typeface="Arial"/>
                <a:buNone/>
              </a:pPr>
              <a:r>
                <a:t/>
              </a:r>
              <a:endParaRPr sz="1200">
                <a:solidFill>
                  <a:srgbClr val="000054"/>
                </a:solidFill>
                <a:latin typeface="Arial"/>
                <a:ea typeface="Arial"/>
                <a:cs typeface="Arial"/>
                <a:sym typeface="Arial"/>
              </a:endParaRPr>
            </a:p>
          </p:txBody>
        </p:sp>
        <p:sp>
          <p:nvSpPr>
            <p:cNvPr id="117" name="Google Shape;117;p7"/>
            <p:cNvSpPr/>
            <p:nvPr/>
          </p:nvSpPr>
          <p:spPr>
            <a:xfrm>
              <a:off x="431325" y="1645551"/>
              <a:ext cx="1751090" cy="634417"/>
            </a:xfrm>
            <a:prstGeom prst="rect">
              <a:avLst/>
            </a:prstGeom>
            <a:solidFill>
              <a:srgbClr val="FF99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1300"/>
                <a:buFont typeface="Arial"/>
                <a:buNone/>
              </a:pPr>
              <a:r>
                <a:t/>
              </a:r>
              <a:endParaRPr sz="1300">
                <a:solidFill>
                  <a:schemeClr val="dk1"/>
                </a:solidFill>
                <a:latin typeface="Arial"/>
                <a:ea typeface="Arial"/>
                <a:cs typeface="Arial"/>
                <a:sym typeface="Arial"/>
              </a:endParaRPr>
            </a:p>
            <a:p>
              <a:pPr indent="0" lvl="0" marL="0" marR="0" rtl="0" algn="ctr">
                <a:spcBef>
                  <a:spcPts val="0"/>
                </a:spcBef>
                <a:spcAft>
                  <a:spcPts val="0"/>
                </a:spcAft>
                <a:buClr>
                  <a:srgbClr val="000000"/>
                </a:buClr>
                <a:buSzPts val="1300"/>
                <a:buFont typeface="Arial"/>
                <a:buNone/>
              </a:pPr>
              <a:r>
                <a:rPr b="1" lang="en-US" sz="1300">
                  <a:solidFill>
                    <a:srgbClr val="000000"/>
                  </a:solidFill>
                  <a:latin typeface="Arial"/>
                  <a:ea typeface="Arial"/>
                  <a:cs typeface="Arial"/>
                  <a:sym typeface="Arial"/>
                </a:rPr>
                <a:t>March 2024</a:t>
              </a:r>
              <a:endParaRPr b="1" sz="1300">
                <a:solidFill>
                  <a:srgbClr val="000000"/>
                </a:solidFill>
                <a:latin typeface="Arial"/>
                <a:ea typeface="Arial"/>
                <a:cs typeface="Arial"/>
                <a:sym typeface="Arial"/>
              </a:endParaRPr>
            </a:p>
          </p:txBody>
        </p:sp>
        <p:sp>
          <p:nvSpPr>
            <p:cNvPr id="118" name="Google Shape;118;p7"/>
            <p:cNvSpPr/>
            <p:nvPr/>
          </p:nvSpPr>
          <p:spPr>
            <a:xfrm>
              <a:off x="2180263" y="1645551"/>
              <a:ext cx="1913503" cy="627430"/>
            </a:xfrm>
            <a:prstGeom prst="rect">
              <a:avLst/>
            </a:prstGeom>
            <a:solidFill>
              <a:srgbClr val="FFCC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1300"/>
                <a:buFont typeface="Arial"/>
                <a:buNone/>
              </a:pPr>
              <a:r>
                <a:t/>
              </a:r>
              <a:endParaRPr sz="13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300"/>
                <a:buFont typeface="Arial"/>
                <a:buNone/>
              </a:pPr>
              <a:r>
                <a:rPr b="1" lang="en-US" sz="1300">
                  <a:solidFill>
                    <a:schemeClr val="dk1"/>
                  </a:solidFill>
                  <a:latin typeface="Arial"/>
                  <a:ea typeface="Arial"/>
                  <a:cs typeface="Arial"/>
                  <a:sym typeface="Arial"/>
                </a:rPr>
                <a:t>April/May 2024</a:t>
              </a:r>
              <a:endParaRPr b="1" sz="3200">
                <a:solidFill>
                  <a:schemeClr val="dk1"/>
                </a:solidFill>
                <a:latin typeface="Arial"/>
                <a:ea typeface="Arial"/>
                <a:cs typeface="Arial"/>
                <a:sym typeface="Arial"/>
              </a:endParaRPr>
            </a:p>
          </p:txBody>
        </p:sp>
        <p:sp>
          <p:nvSpPr>
            <p:cNvPr id="119" name="Google Shape;119;p7"/>
            <p:cNvSpPr/>
            <p:nvPr/>
          </p:nvSpPr>
          <p:spPr>
            <a:xfrm>
              <a:off x="4091616" y="1649890"/>
              <a:ext cx="2009592" cy="641984"/>
            </a:xfrm>
            <a:prstGeom prst="rect">
              <a:avLst/>
            </a:prstGeom>
            <a:solidFill>
              <a:srgbClr val="92D05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1300"/>
                <a:buFont typeface="Arial"/>
                <a:buNone/>
              </a:pPr>
              <a:r>
                <a:t/>
              </a:r>
              <a:endParaRPr sz="13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300"/>
                <a:buFont typeface="Arial"/>
                <a:buNone/>
              </a:pPr>
              <a:r>
                <a:rPr b="1" lang="en-US" sz="1300">
                  <a:solidFill>
                    <a:schemeClr val="dk1"/>
                  </a:solidFill>
                  <a:latin typeface="Arial"/>
                  <a:ea typeface="Arial"/>
                  <a:cs typeface="Arial"/>
                  <a:sym typeface="Arial"/>
                </a:rPr>
                <a:t>June/July 2024</a:t>
              </a:r>
              <a:endParaRPr b="1" sz="1300">
                <a:solidFill>
                  <a:schemeClr val="dk1"/>
                </a:solidFill>
                <a:latin typeface="Arial"/>
                <a:ea typeface="Arial"/>
                <a:cs typeface="Arial"/>
                <a:sym typeface="Arial"/>
              </a:endParaRPr>
            </a:p>
          </p:txBody>
        </p:sp>
        <p:sp>
          <p:nvSpPr>
            <p:cNvPr id="120" name="Google Shape;120;p7"/>
            <p:cNvSpPr/>
            <p:nvPr/>
          </p:nvSpPr>
          <p:spPr>
            <a:xfrm>
              <a:off x="6089303" y="1641555"/>
              <a:ext cx="1629520" cy="661806"/>
            </a:xfrm>
            <a:prstGeom prst="rect">
              <a:avLst/>
            </a:prstGeom>
            <a:solidFill>
              <a:srgbClr val="00FF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200"/>
                <a:buFont typeface="Arial"/>
                <a:buNone/>
              </a:pPr>
              <a:r>
                <a:rPr b="1" lang="en-US" sz="1200">
                  <a:solidFill>
                    <a:schemeClr val="dk1"/>
                  </a:solidFill>
                  <a:latin typeface="Arial"/>
                  <a:ea typeface="Arial"/>
                  <a:cs typeface="Arial"/>
                  <a:sym typeface="Arial"/>
                </a:rPr>
                <a:t>August 2024</a:t>
              </a:r>
              <a:endParaRPr b="1" sz="3200">
                <a:solidFill>
                  <a:schemeClr val="dk1"/>
                </a:solidFill>
                <a:latin typeface="Arial"/>
                <a:ea typeface="Arial"/>
                <a:cs typeface="Arial"/>
                <a:sym typeface="Arial"/>
              </a:endParaRPr>
            </a:p>
          </p:txBody>
        </p:sp>
        <p:sp>
          <p:nvSpPr>
            <p:cNvPr id="121" name="Google Shape;121;p7"/>
            <p:cNvSpPr/>
            <p:nvPr/>
          </p:nvSpPr>
          <p:spPr>
            <a:xfrm>
              <a:off x="7718821" y="1641556"/>
              <a:ext cx="1450035" cy="658229"/>
            </a:xfrm>
            <a:prstGeom prst="rect">
              <a:avLst/>
            </a:prstGeom>
            <a:solidFill>
              <a:srgbClr val="FF6699"/>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54"/>
                </a:buClr>
                <a:buSzPts val="1300"/>
                <a:buFont typeface="Arial"/>
                <a:buNone/>
              </a:pPr>
              <a:r>
                <a:rPr b="1" lang="en-US" sz="1300">
                  <a:solidFill>
                    <a:srgbClr val="000054"/>
                  </a:solidFill>
                  <a:latin typeface="Arial"/>
                  <a:ea typeface="Arial"/>
                  <a:cs typeface="Arial"/>
                  <a:sym typeface="Arial"/>
                </a:rPr>
                <a:t>Sept/Oct 2024</a:t>
              </a:r>
              <a:endParaRPr b="1" sz="1300">
                <a:solidFill>
                  <a:srgbClr val="000054"/>
                </a:solidFill>
                <a:latin typeface="Arial"/>
                <a:ea typeface="Arial"/>
                <a:cs typeface="Arial"/>
                <a:sym typeface="Arial"/>
              </a:endParaRPr>
            </a:p>
          </p:txBody>
        </p:sp>
        <p:sp>
          <p:nvSpPr>
            <p:cNvPr id="122" name="Google Shape;122;p7"/>
            <p:cNvSpPr/>
            <p:nvPr/>
          </p:nvSpPr>
          <p:spPr>
            <a:xfrm>
              <a:off x="9168863" y="1645551"/>
              <a:ext cx="1579780" cy="658229"/>
            </a:xfrm>
            <a:prstGeom prst="rect">
              <a:avLst/>
            </a:prstGeom>
            <a:solidFill>
              <a:srgbClr val="0099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54"/>
                </a:buClr>
                <a:buSzPts val="1300"/>
                <a:buFont typeface="Arial"/>
                <a:buNone/>
              </a:pPr>
              <a:r>
                <a:rPr b="1" lang="en-US" sz="1300">
                  <a:solidFill>
                    <a:srgbClr val="000054"/>
                  </a:solidFill>
                  <a:latin typeface="Arial"/>
                  <a:ea typeface="Arial"/>
                  <a:cs typeface="Arial"/>
                  <a:sym typeface="Arial"/>
                </a:rPr>
                <a:t>Nov/Dec 2024</a:t>
              </a:r>
              <a:endParaRPr b="1" sz="1300">
                <a:solidFill>
                  <a:srgbClr val="000054"/>
                </a:solidFill>
                <a:latin typeface="Arial"/>
                <a:ea typeface="Arial"/>
                <a:cs typeface="Arial"/>
                <a:sym typeface="Arial"/>
              </a:endParaRPr>
            </a:p>
          </p:txBody>
        </p:sp>
        <p:cxnSp>
          <p:nvCxnSpPr>
            <p:cNvPr id="123" name="Google Shape;123;p7"/>
            <p:cNvCxnSpPr/>
            <p:nvPr/>
          </p:nvCxnSpPr>
          <p:spPr>
            <a:xfrm>
              <a:off x="5126934" y="2134701"/>
              <a:ext cx="11969" cy="2243912"/>
            </a:xfrm>
            <a:prstGeom prst="straightConnector1">
              <a:avLst/>
            </a:prstGeom>
            <a:noFill/>
            <a:ln cap="flat" cmpd="sng" w="38100">
              <a:solidFill>
                <a:srgbClr val="99CC00"/>
              </a:solidFill>
              <a:prstDash val="solid"/>
              <a:round/>
              <a:headEnd len="med" w="med" type="none"/>
              <a:tailEnd len="med" w="med" type="none"/>
            </a:ln>
          </p:spPr>
        </p:cxnSp>
        <p:cxnSp>
          <p:nvCxnSpPr>
            <p:cNvPr id="124" name="Google Shape;124;p7"/>
            <p:cNvCxnSpPr/>
            <p:nvPr/>
          </p:nvCxnSpPr>
          <p:spPr>
            <a:xfrm flipH="1">
              <a:off x="9952800" y="2303780"/>
              <a:ext cx="29766" cy="1171687"/>
            </a:xfrm>
            <a:prstGeom prst="straightConnector1">
              <a:avLst/>
            </a:prstGeom>
            <a:noFill/>
            <a:ln cap="flat" cmpd="sng" w="34925">
              <a:solidFill>
                <a:srgbClr val="0099FF"/>
              </a:solidFill>
              <a:prstDash val="solid"/>
              <a:round/>
              <a:headEnd len="med" w="med" type="none"/>
              <a:tailEnd len="med" w="med" type="none"/>
            </a:ln>
          </p:spPr>
        </p:cxnSp>
        <p:sp>
          <p:nvSpPr>
            <p:cNvPr id="125" name="Google Shape;125;p7"/>
            <p:cNvSpPr/>
            <p:nvPr/>
          </p:nvSpPr>
          <p:spPr>
            <a:xfrm>
              <a:off x="509859" y="2427420"/>
              <a:ext cx="1904447" cy="2229038"/>
            </a:xfrm>
            <a:prstGeom prst="roundRect">
              <a:avLst>
                <a:gd fmla="val 16667" name="adj"/>
              </a:avLst>
            </a:prstGeom>
            <a:solidFill>
              <a:srgbClr val="F89645"/>
            </a:solidFill>
            <a:ln cap="flat" cmpd="sng" w="9525">
              <a:solidFill>
                <a:srgbClr val="FFC000"/>
              </a:solidFill>
              <a:prstDash val="solid"/>
              <a:round/>
              <a:headEnd len="sm" w="sm" type="none"/>
              <a:tailEnd len="sm" w="sm" type="none"/>
            </a:ln>
          </p:spPr>
          <p:txBody>
            <a:bodyPr anchorCtr="0" anchor="t" bIns="45700" lIns="91425" spcFirstLastPara="1" rIns="91425" wrap="square" tIns="45700">
              <a:noAutofit/>
            </a:bodyPr>
            <a:lstStyle/>
            <a:p>
              <a:pPr indent="-171450" lvl="0" marL="171450" marR="0" rtl="0" algn="l">
                <a:spcBef>
                  <a:spcPts val="0"/>
                </a:spcBef>
                <a:spcAft>
                  <a:spcPts val="0"/>
                </a:spcAft>
                <a:buClr>
                  <a:srgbClr val="000054"/>
                </a:buClr>
                <a:buSzPts val="1200"/>
                <a:buFont typeface="Arial"/>
                <a:buChar char="•"/>
              </a:pPr>
              <a:r>
                <a:rPr lang="en-US" sz="1200">
                  <a:solidFill>
                    <a:srgbClr val="000054"/>
                  </a:solidFill>
                  <a:latin typeface="Arial"/>
                  <a:ea typeface="Arial"/>
                  <a:cs typeface="Arial"/>
                  <a:sym typeface="Arial"/>
                </a:rPr>
                <a:t>Read and Understand Annual Determination Letter</a:t>
              </a:r>
              <a:endParaRPr/>
            </a:p>
            <a:p>
              <a:pPr indent="-171450" lvl="0" marL="171450" marR="0" rtl="0" algn="l">
                <a:spcBef>
                  <a:spcPts val="0"/>
                </a:spcBef>
                <a:spcAft>
                  <a:spcPts val="0"/>
                </a:spcAft>
                <a:buClr>
                  <a:srgbClr val="000054"/>
                </a:buClr>
                <a:buSzPts val="1200"/>
                <a:buFont typeface="Arial"/>
                <a:buChar char="•"/>
              </a:pPr>
              <a:r>
                <a:rPr lang="en-US" sz="1200">
                  <a:solidFill>
                    <a:srgbClr val="000054"/>
                  </a:solidFill>
                  <a:latin typeface="Arial"/>
                  <a:ea typeface="Arial"/>
                  <a:cs typeface="Arial"/>
                  <a:sym typeface="Arial"/>
                </a:rPr>
                <a:t>Contact SELPA and CDE Consultant as needed</a:t>
              </a:r>
              <a:endParaRPr/>
            </a:p>
            <a:p>
              <a:pPr indent="-171450" lvl="0" marL="171450" marR="0" rtl="0" algn="l">
                <a:spcBef>
                  <a:spcPts val="0"/>
                </a:spcBef>
                <a:spcAft>
                  <a:spcPts val="0"/>
                </a:spcAft>
                <a:buClr>
                  <a:srgbClr val="000054"/>
                </a:buClr>
                <a:buSzPts val="1200"/>
                <a:buFont typeface="Arial"/>
                <a:buChar char="•"/>
              </a:pPr>
              <a:r>
                <a:rPr lang="en-US" sz="1200">
                  <a:solidFill>
                    <a:srgbClr val="000054"/>
                  </a:solidFill>
                  <a:latin typeface="Arial"/>
                  <a:ea typeface="Arial"/>
                  <a:cs typeface="Arial"/>
                  <a:sym typeface="Arial"/>
                </a:rPr>
                <a:t>Identify CIM Team</a:t>
              </a:r>
              <a:endParaRPr/>
            </a:p>
            <a:p>
              <a:pPr indent="-171450" lvl="0" marL="171450" marR="0" rtl="0" algn="l">
                <a:spcBef>
                  <a:spcPts val="0"/>
                </a:spcBef>
                <a:spcAft>
                  <a:spcPts val="0"/>
                </a:spcAft>
                <a:buClr>
                  <a:srgbClr val="000054"/>
                </a:buClr>
                <a:buSzPts val="1200"/>
                <a:buFont typeface="Arial"/>
                <a:buChar char="•"/>
              </a:pPr>
              <a:r>
                <a:rPr lang="en-US" sz="1200">
                  <a:solidFill>
                    <a:srgbClr val="000054"/>
                  </a:solidFill>
                  <a:latin typeface="Arial"/>
                  <a:ea typeface="Arial"/>
                  <a:cs typeface="Arial"/>
                  <a:sym typeface="Arial"/>
                </a:rPr>
                <a:t>Begin Gathering and Analyzing Local Data</a:t>
              </a:r>
              <a:endParaRPr/>
            </a:p>
            <a:p>
              <a:pPr indent="0" lvl="0" marL="0" marR="0" rtl="0" algn="l">
                <a:spcBef>
                  <a:spcPts val="0"/>
                </a:spcBef>
                <a:spcAft>
                  <a:spcPts val="0"/>
                </a:spcAft>
                <a:buClr>
                  <a:schemeClr val="dk1"/>
                </a:buClr>
                <a:buSzPts val="1200"/>
                <a:buFont typeface="Arial"/>
                <a:buNone/>
              </a:pPr>
              <a:r>
                <a:t/>
              </a:r>
              <a:endParaRPr sz="1200">
                <a:solidFill>
                  <a:srgbClr val="000054"/>
                </a:solidFill>
                <a:latin typeface="Arial"/>
                <a:ea typeface="Arial"/>
                <a:cs typeface="Arial"/>
                <a:sym typeface="Arial"/>
              </a:endParaRPr>
            </a:p>
          </p:txBody>
        </p:sp>
        <p:cxnSp>
          <p:nvCxnSpPr>
            <p:cNvPr id="126" name="Google Shape;126;p7"/>
            <p:cNvCxnSpPr/>
            <p:nvPr/>
          </p:nvCxnSpPr>
          <p:spPr>
            <a:xfrm>
              <a:off x="1307346" y="2204535"/>
              <a:ext cx="0" cy="234793"/>
            </a:xfrm>
            <a:prstGeom prst="straightConnector1">
              <a:avLst/>
            </a:prstGeom>
            <a:noFill/>
            <a:ln cap="flat" cmpd="sng" w="38100">
              <a:solidFill>
                <a:srgbClr val="F89645"/>
              </a:solidFill>
              <a:prstDash val="solid"/>
              <a:round/>
              <a:headEnd len="med" w="med" type="none"/>
              <a:tailEnd len="med" w="med" type="none"/>
            </a:ln>
          </p:spPr>
        </p:cxnSp>
        <p:cxnSp>
          <p:nvCxnSpPr>
            <p:cNvPr id="127" name="Google Shape;127;p7"/>
            <p:cNvCxnSpPr/>
            <p:nvPr/>
          </p:nvCxnSpPr>
          <p:spPr>
            <a:xfrm>
              <a:off x="6902150" y="2205560"/>
              <a:ext cx="11970" cy="565480"/>
            </a:xfrm>
            <a:prstGeom prst="straightConnector1">
              <a:avLst/>
            </a:prstGeom>
            <a:noFill/>
            <a:ln cap="flat" cmpd="sng" w="38100">
              <a:solidFill>
                <a:srgbClr val="00FFFF"/>
              </a:solidFill>
              <a:prstDash val="solid"/>
              <a:round/>
              <a:headEnd len="med" w="med" type="none"/>
              <a:tailEnd len="med" w="med" type="none"/>
            </a:ln>
          </p:spPr>
        </p:cxnSp>
        <p:sp>
          <p:nvSpPr>
            <p:cNvPr id="128" name="Google Shape;128;p7"/>
            <p:cNvSpPr/>
            <p:nvPr/>
          </p:nvSpPr>
          <p:spPr>
            <a:xfrm>
              <a:off x="5721923" y="2486705"/>
              <a:ext cx="2537130" cy="1686312"/>
            </a:xfrm>
            <a:prstGeom prst="roundRect">
              <a:avLst>
                <a:gd fmla="val 16667" name="adj"/>
              </a:avLst>
            </a:prstGeom>
            <a:solidFill>
              <a:srgbClr val="4EF4F8"/>
            </a:solidFill>
            <a:ln cap="flat" cmpd="sng" w="9525">
              <a:solidFill>
                <a:srgbClr val="4EF4F8"/>
              </a:solidFill>
              <a:prstDash val="solid"/>
              <a:round/>
              <a:headEnd len="sm" w="sm" type="none"/>
              <a:tailEnd len="sm" w="sm" type="none"/>
            </a:ln>
          </p:spPr>
          <p:txBody>
            <a:bodyPr anchorCtr="0" anchor="t" bIns="45700" lIns="91425" spcFirstLastPara="1" rIns="91425" wrap="square" tIns="45700">
              <a:noAutofit/>
            </a:bodyPr>
            <a:lstStyle/>
            <a:p>
              <a:pPr indent="-171450" lvl="0" marL="171450" marR="0" rtl="0" algn="l">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Attend CIM Step 2 Training: Root Cause Analysis and Prioritization</a:t>
              </a:r>
              <a:endParaRPr/>
            </a:p>
            <a:p>
              <a:pPr indent="-171450" lvl="0" marL="171450" marR="0" rtl="0" algn="l">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Continue gathering and analyzing data as you uncover the “Why” </a:t>
              </a:r>
              <a:endParaRPr/>
            </a:p>
            <a:p>
              <a:pPr indent="-171450" lvl="0" marL="171450" marR="0" rtl="0" algn="l">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Work on the Root Cause Analysis</a:t>
              </a:r>
              <a:endParaRPr/>
            </a:p>
            <a:p>
              <a:pPr indent="0" lvl="0" marL="0" marR="0" rtl="0" algn="l">
                <a:spcBef>
                  <a:spcPts val="0"/>
                </a:spcBef>
                <a:spcAft>
                  <a:spcPts val="0"/>
                </a:spcAft>
                <a:buClr>
                  <a:srgbClr val="000054"/>
                </a:buClr>
                <a:buSzPts val="1200"/>
                <a:buFont typeface="Arial"/>
                <a:buNone/>
              </a:pPr>
              <a:r>
                <a:rPr lang="en-US" sz="1200">
                  <a:solidFill>
                    <a:srgbClr val="000054"/>
                  </a:solidFill>
                  <a:latin typeface="Arial"/>
                  <a:ea typeface="Arial"/>
                  <a:cs typeface="Arial"/>
                  <a:sym typeface="Arial"/>
                </a:rPr>
                <a:t> </a:t>
              </a:r>
              <a:endParaRPr sz="1200">
                <a:solidFill>
                  <a:srgbClr val="000054"/>
                </a:solidFill>
                <a:latin typeface="Arial"/>
                <a:ea typeface="Arial"/>
                <a:cs typeface="Arial"/>
                <a:sym typeface="Arial"/>
              </a:endParaRPr>
            </a:p>
          </p:txBody>
        </p:sp>
        <p:cxnSp>
          <p:nvCxnSpPr>
            <p:cNvPr id="129" name="Google Shape;129;p7"/>
            <p:cNvCxnSpPr/>
            <p:nvPr/>
          </p:nvCxnSpPr>
          <p:spPr>
            <a:xfrm>
              <a:off x="8384820" y="2253185"/>
              <a:ext cx="11969" cy="4259582"/>
            </a:xfrm>
            <a:prstGeom prst="straightConnector1">
              <a:avLst/>
            </a:prstGeom>
            <a:noFill/>
            <a:ln cap="flat" cmpd="sng" w="38100">
              <a:solidFill>
                <a:srgbClr val="FF6699"/>
              </a:solidFill>
              <a:prstDash val="solid"/>
              <a:round/>
              <a:headEnd len="med" w="med" type="none"/>
              <a:tailEnd len="med" w="med" type="none"/>
            </a:ln>
          </p:spPr>
        </p:cxnSp>
        <p:sp>
          <p:nvSpPr>
            <p:cNvPr id="130" name="Google Shape;130;p7"/>
            <p:cNvSpPr/>
            <p:nvPr/>
          </p:nvSpPr>
          <p:spPr>
            <a:xfrm>
              <a:off x="7724446" y="4339430"/>
              <a:ext cx="2500397" cy="1412442"/>
            </a:xfrm>
            <a:prstGeom prst="roundRect">
              <a:avLst>
                <a:gd fmla="val 16667" name="adj"/>
              </a:avLst>
            </a:prstGeom>
            <a:solidFill>
              <a:srgbClr val="FF6699"/>
            </a:solidFill>
            <a:ln cap="flat" cmpd="sng" w="9525">
              <a:solidFill>
                <a:srgbClr val="FF669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rPr b="1" lang="en-US" sz="1800">
                  <a:solidFill>
                    <a:schemeClr val="dk1"/>
                  </a:solidFill>
                  <a:highlight>
                    <a:srgbClr val="FFFF00"/>
                  </a:highlight>
                  <a:latin typeface="Arial"/>
                  <a:ea typeface="Arial"/>
                  <a:cs typeface="Arial"/>
                  <a:sym typeface="Arial"/>
                </a:rPr>
                <a:t>October 10, 2024</a:t>
              </a:r>
              <a:endParaRPr/>
            </a:p>
            <a:p>
              <a:pPr indent="0" lvl="0" marL="0" marR="0" rtl="0" algn="l">
                <a:spcBef>
                  <a:spcPts val="0"/>
                </a:spcBef>
                <a:spcAft>
                  <a:spcPts val="0"/>
                </a:spcAft>
                <a:buClr>
                  <a:schemeClr val="dk1"/>
                </a:buClr>
                <a:buSzPts val="1800"/>
                <a:buFont typeface="Arial"/>
                <a:buNone/>
              </a:pPr>
              <a:r>
                <a:rPr b="1" lang="en-US" sz="1800">
                  <a:solidFill>
                    <a:schemeClr val="dk1"/>
                  </a:solidFill>
                  <a:latin typeface="Arial"/>
                  <a:ea typeface="Arial"/>
                  <a:cs typeface="Arial"/>
                  <a:sym typeface="Arial"/>
                </a:rPr>
                <a:t>CIM Step 2 Due</a:t>
              </a:r>
              <a:endParaRPr/>
            </a:p>
            <a:p>
              <a:pPr indent="-171450" lvl="0" marL="171450" marR="0" rtl="0" algn="l">
                <a:spcBef>
                  <a:spcPts val="0"/>
                </a:spcBef>
                <a:spcAft>
                  <a:spcPts val="0"/>
                </a:spcAft>
                <a:buClr>
                  <a:schemeClr val="dk1"/>
                </a:buClr>
                <a:buSzPts val="1400"/>
                <a:buFont typeface="Arial"/>
                <a:buChar char="•"/>
              </a:pPr>
              <a:r>
                <a:rPr b="1" lang="en-US" sz="1400">
                  <a:solidFill>
                    <a:schemeClr val="dk1"/>
                  </a:solidFill>
                  <a:latin typeface="Arial"/>
                  <a:ea typeface="Arial"/>
                  <a:cs typeface="Arial"/>
                  <a:sym typeface="Arial"/>
                </a:rPr>
                <a:t>Root Cause Analysis (Identification of Root Causes)</a:t>
              </a:r>
              <a:endParaRPr sz="14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200"/>
                <a:buFont typeface="Arial"/>
                <a:buNone/>
              </a:pPr>
              <a:r>
                <a:t/>
              </a:r>
              <a:endParaRPr b="1" sz="12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t/>
              </a:r>
              <a:endParaRPr b="1" sz="1200">
                <a:solidFill>
                  <a:schemeClr val="dk1"/>
                </a:solidFill>
                <a:latin typeface="Arial"/>
                <a:ea typeface="Arial"/>
                <a:cs typeface="Arial"/>
                <a:sym typeface="Arial"/>
              </a:endParaRPr>
            </a:p>
          </p:txBody>
        </p:sp>
        <p:sp>
          <p:nvSpPr>
            <p:cNvPr id="131" name="Google Shape;131;p7"/>
            <p:cNvSpPr/>
            <p:nvPr/>
          </p:nvSpPr>
          <p:spPr>
            <a:xfrm>
              <a:off x="8639919" y="2547014"/>
              <a:ext cx="2832078" cy="1565693"/>
            </a:xfrm>
            <a:prstGeom prst="roundRect">
              <a:avLst>
                <a:gd fmla="val 16667" name="adj"/>
              </a:avLst>
            </a:prstGeom>
            <a:solidFill>
              <a:srgbClr val="0099FF"/>
            </a:solidFill>
            <a:ln cap="flat" cmpd="sng" w="9525">
              <a:solidFill>
                <a:srgbClr val="0099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rPr b="1" lang="en-US" sz="1800">
                  <a:solidFill>
                    <a:schemeClr val="dk1"/>
                  </a:solidFill>
                  <a:highlight>
                    <a:srgbClr val="FFFF00"/>
                  </a:highlight>
                  <a:latin typeface="Arial"/>
                  <a:ea typeface="Arial"/>
                  <a:cs typeface="Arial"/>
                  <a:sym typeface="Arial"/>
                </a:rPr>
                <a:t>December 6, 2024 </a:t>
              </a:r>
              <a:endParaRPr/>
            </a:p>
            <a:p>
              <a:pPr indent="0" lvl="0" marL="0" marR="0" rtl="0" algn="l">
                <a:spcBef>
                  <a:spcPts val="0"/>
                </a:spcBef>
                <a:spcAft>
                  <a:spcPts val="0"/>
                </a:spcAft>
                <a:buClr>
                  <a:schemeClr val="dk1"/>
                </a:buClr>
                <a:buSzPts val="1800"/>
                <a:buFont typeface="Arial"/>
                <a:buNone/>
              </a:pPr>
              <a:r>
                <a:rPr b="1" lang="en-US" sz="1800">
                  <a:solidFill>
                    <a:schemeClr val="dk1"/>
                  </a:solidFill>
                  <a:latin typeface="Arial"/>
                  <a:ea typeface="Arial"/>
                  <a:cs typeface="Arial"/>
                  <a:sym typeface="Arial"/>
                </a:rPr>
                <a:t>CIM Step 3 Due</a:t>
              </a:r>
              <a:endParaRPr/>
            </a:p>
            <a:p>
              <a:pPr indent="-171450" lvl="0" marL="171450" marR="0" rtl="0" algn="l">
                <a:spcBef>
                  <a:spcPts val="0"/>
                </a:spcBef>
                <a:spcAft>
                  <a:spcPts val="0"/>
                </a:spcAft>
                <a:buClr>
                  <a:srgbClr val="000054"/>
                </a:buClr>
                <a:buSzPts val="1200"/>
                <a:buFont typeface="Arial"/>
                <a:buChar char="•"/>
              </a:pPr>
              <a:r>
                <a:rPr lang="en-US" sz="1200">
                  <a:solidFill>
                    <a:srgbClr val="000054"/>
                  </a:solidFill>
                  <a:latin typeface="Arial"/>
                  <a:ea typeface="Arial"/>
                  <a:cs typeface="Arial"/>
                  <a:sym typeface="Arial"/>
                </a:rPr>
                <a:t>CIM Step 3- CIM Plan </a:t>
              </a:r>
              <a:endParaRPr/>
            </a:p>
            <a:p>
              <a:pPr indent="-171450" lvl="0" marL="171450" marR="0" rtl="0" algn="l">
                <a:spcBef>
                  <a:spcPts val="0"/>
                </a:spcBef>
                <a:spcAft>
                  <a:spcPts val="0"/>
                </a:spcAft>
                <a:buClr>
                  <a:srgbClr val="000054"/>
                </a:buClr>
                <a:buSzPts val="1200"/>
                <a:buFont typeface="Arial"/>
                <a:buChar char="•"/>
              </a:pPr>
              <a:r>
                <a:rPr b="1" lang="en-US" sz="1200">
                  <a:solidFill>
                    <a:srgbClr val="000054"/>
                  </a:solidFill>
                  <a:highlight>
                    <a:srgbClr val="FFFF00"/>
                  </a:highlight>
                  <a:latin typeface="Arial"/>
                  <a:ea typeface="Arial"/>
                  <a:cs typeface="Arial"/>
                  <a:sym typeface="Arial"/>
                </a:rPr>
                <a:t>Assurances Form from SELPA</a:t>
              </a:r>
              <a:r>
                <a:rPr b="1" lang="en-US" sz="1200">
                  <a:solidFill>
                    <a:srgbClr val="000054"/>
                  </a:solidFill>
                  <a:latin typeface="Arial"/>
                  <a:ea typeface="Arial"/>
                  <a:cs typeface="Arial"/>
                  <a:sym typeface="Arial"/>
                </a:rPr>
                <a:t> </a:t>
              </a:r>
              <a:r>
                <a:rPr lang="en-US" sz="1200">
                  <a:solidFill>
                    <a:srgbClr val="000054"/>
                  </a:solidFill>
                  <a:latin typeface="Arial"/>
                  <a:ea typeface="Arial"/>
                  <a:cs typeface="Arial"/>
                  <a:sym typeface="Arial"/>
                </a:rPr>
                <a:t>for Level 1 and 2 LEAs are due to CDE by </a:t>
              </a:r>
              <a:r>
                <a:rPr b="1" lang="en-US" sz="1200">
                  <a:solidFill>
                    <a:srgbClr val="000054"/>
                  </a:solidFill>
                  <a:highlight>
                    <a:srgbClr val="FFFF00"/>
                  </a:highlight>
                  <a:latin typeface="Arial"/>
                  <a:ea typeface="Arial"/>
                  <a:cs typeface="Arial"/>
                  <a:sym typeface="Arial"/>
                </a:rPr>
                <a:t>December 17, 2024.</a:t>
              </a:r>
              <a:endParaRPr/>
            </a:p>
            <a:p>
              <a:pPr indent="0" lvl="0" marL="0" marR="0" rtl="0" algn="l">
                <a:spcBef>
                  <a:spcPts val="0"/>
                </a:spcBef>
                <a:spcAft>
                  <a:spcPts val="0"/>
                </a:spcAft>
                <a:buClr>
                  <a:schemeClr val="dk1"/>
                </a:buClr>
                <a:buSzPts val="1200"/>
                <a:buFont typeface="Arial"/>
                <a:buNone/>
              </a:pPr>
              <a:r>
                <a:t/>
              </a:r>
              <a:endParaRPr b="1" sz="1200">
                <a:solidFill>
                  <a:srgbClr val="000054"/>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t/>
              </a:r>
              <a:endParaRPr b="1" sz="12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t/>
              </a:r>
              <a:endParaRPr sz="1200">
                <a:solidFill>
                  <a:srgbClr val="000054"/>
                </a:solidFill>
                <a:latin typeface="Arial"/>
                <a:ea typeface="Arial"/>
                <a:cs typeface="Arial"/>
                <a:sym typeface="Arial"/>
              </a:endParaRPr>
            </a:p>
          </p:txBody>
        </p:sp>
        <p:sp>
          <p:nvSpPr>
            <p:cNvPr id="132" name="Google Shape;132;p7"/>
            <p:cNvSpPr/>
            <p:nvPr/>
          </p:nvSpPr>
          <p:spPr>
            <a:xfrm>
              <a:off x="4894813" y="4256210"/>
              <a:ext cx="2727630" cy="2607301"/>
            </a:xfrm>
            <a:prstGeom prst="roundRect">
              <a:avLst>
                <a:gd fmla="val 16667" name="adj"/>
              </a:avLst>
            </a:prstGeom>
            <a:solidFill>
              <a:srgbClr val="99CC00"/>
            </a:solidFill>
            <a:ln cap="flat" cmpd="sng" w="9525">
              <a:solidFill>
                <a:srgbClr val="9CBB5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rPr b="1" lang="en-US" sz="1800">
                  <a:solidFill>
                    <a:schemeClr val="dk1"/>
                  </a:solidFill>
                  <a:highlight>
                    <a:srgbClr val="FFFF00"/>
                  </a:highlight>
                  <a:latin typeface="Arial"/>
                  <a:ea typeface="Arial"/>
                  <a:cs typeface="Arial"/>
                  <a:sym typeface="Arial"/>
                </a:rPr>
                <a:t>July 10, 2024</a:t>
              </a:r>
              <a:endParaRPr/>
            </a:p>
            <a:p>
              <a:pPr indent="0" lvl="0" marL="0" marR="0" rtl="0" algn="l">
                <a:spcBef>
                  <a:spcPts val="0"/>
                </a:spcBef>
                <a:spcAft>
                  <a:spcPts val="0"/>
                </a:spcAft>
                <a:buClr>
                  <a:schemeClr val="dk1"/>
                </a:buClr>
                <a:buSzPts val="1800"/>
                <a:buFont typeface="Arial"/>
                <a:buNone/>
              </a:pPr>
              <a:r>
                <a:rPr b="1" lang="en-US" sz="1800">
                  <a:solidFill>
                    <a:schemeClr val="dk1"/>
                  </a:solidFill>
                  <a:latin typeface="Arial"/>
                  <a:ea typeface="Arial"/>
                  <a:cs typeface="Arial"/>
                  <a:sym typeface="Arial"/>
                </a:rPr>
                <a:t>CIM Step 1 Due</a:t>
              </a:r>
              <a:endParaRPr/>
            </a:p>
            <a:p>
              <a:pPr indent="-285750" lvl="0" marL="285750" marR="0" rtl="0" algn="l">
                <a:spcBef>
                  <a:spcPts val="0"/>
                </a:spcBef>
                <a:spcAft>
                  <a:spcPts val="0"/>
                </a:spcAft>
                <a:buClr>
                  <a:schemeClr val="dk1"/>
                </a:buClr>
                <a:buSzPts val="1400"/>
                <a:buFont typeface="Arial"/>
                <a:buChar char="•"/>
              </a:pPr>
              <a:r>
                <a:rPr b="1" lang="en-US" sz="1400">
                  <a:solidFill>
                    <a:schemeClr val="dk1"/>
                  </a:solidFill>
                  <a:latin typeface="Arial"/>
                  <a:ea typeface="Arial"/>
                  <a:cs typeface="Arial"/>
                  <a:sym typeface="Arial"/>
                </a:rPr>
                <a:t>CIM Team</a:t>
              </a:r>
              <a:endParaRPr/>
            </a:p>
            <a:p>
              <a:pPr indent="-285750" lvl="0" marL="285750" marR="0" rtl="0" algn="l">
                <a:spcBef>
                  <a:spcPts val="0"/>
                </a:spcBef>
                <a:spcAft>
                  <a:spcPts val="0"/>
                </a:spcAft>
                <a:buClr>
                  <a:schemeClr val="dk1"/>
                </a:buClr>
                <a:buSzPts val="1400"/>
                <a:buFont typeface="Arial"/>
                <a:buChar char="•"/>
              </a:pPr>
              <a:r>
                <a:rPr b="1" lang="en-US" sz="1400">
                  <a:solidFill>
                    <a:schemeClr val="dk1"/>
                  </a:solidFill>
                  <a:latin typeface="Arial"/>
                  <a:ea typeface="Arial"/>
                  <a:cs typeface="Arial"/>
                  <a:sym typeface="Arial"/>
                </a:rPr>
                <a:t>Data Drill Down</a:t>
              </a:r>
              <a:endParaRPr/>
            </a:p>
            <a:p>
              <a:pPr indent="-285750" lvl="0" marL="285750" marR="0" rtl="0" algn="l">
                <a:spcBef>
                  <a:spcPts val="0"/>
                </a:spcBef>
                <a:spcAft>
                  <a:spcPts val="0"/>
                </a:spcAft>
                <a:buClr>
                  <a:schemeClr val="dk1"/>
                </a:buClr>
                <a:buSzPts val="1400"/>
                <a:buFont typeface="Arial"/>
                <a:buChar char="•"/>
              </a:pPr>
              <a:r>
                <a:rPr b="1" lang="en-US" sz="1400">
                  <a:solidFill>
                    <a:schemeClr val="dk1"/>
                  </a:solidFill>
                  <a:latin typeface="Arial"/>
                  <a:ea typeface="Arial"/>
                  <a:cs typeface="Arial"/>
                  <a:sym typeface="Arial"/>
                </a:rPr>
                <a:t>Identification of Problem Statements</a:t>
              </a:r>
              <a:endParaRPr/>
            </a:p>
            <a:p>
              <a:pPr indent="-285750" lvl="0" marL="285750" marR="0" rtl="0" algn="l">
                <a:spcBef>
                  <a:spcPts val="0"/>
                </a:spcBef>
                <a:spcAft>
                  <a:spcPts val="0"/>
                </a:spcAft>
                <a:buClr>
                  <a:schemeClr val="dk1"/>
                </a:buClr>
                <a:buSzPts val="1400"/>
                <a:buFont typeface="Arial"/>
                <a:buChar char="•"/>
              </a:pPr>
              <a:r>
                <a:rPr b="1" lang="en-US" sz="1400">
                  <a:solidFill>
                    <a:schemeClr val="dk1"/>
                  </a:solidFill>
                  <a:latin typeface="Arial"/>
                  <a:ea typeface="Arial"/>
                  <a:cs typeface="Arial"/>
                  <a:sym typeface="Arial"/>
                </a:rPr>
                <a:t>Parent Input</a:t>
              </a:r>
              <a:endParaRPr/>
            </a:p>
            <a:p>
              <a:pPr indent="-285750" lvl="0" marL="285750" marR="0" rtl="0" algn="l">
                <a:spcBef>
                  <a:spcPts val="0"/>
                </a:spcBef>
                <a:spcAft>
                  <a:spcPts val="0"/>
                </a:spcAft>
                <a:buClr>
                  <a:schemeClr val="dk1"/>
                </a:buClr>
                <a:buSzPts val="1400"/>
                <a:buFont typeface="Arial"/>
                <a:buChar char="•"/>
              </a:pPr>
              <a:r>
                <a:rPr b="1" lang="en-US" sz="1400">
                  <a:solidFill>
                    <a:schemeClr val="dk1"/>
                  </a:solidFill>
                  <a:highlight>
                    <a:srgbClr val="FFFF00"/>
                  </a:highlight>
                  <a:latin typeface="Arial"/>
                  <a:ea typeface="Arial"/>
                  <a:cs typeface="Arial"/>
                  <a:sym typeface="Arial"/>
                </a:rPr>
                <a:t>PPPR due June 30, 2024</a:t>
              </a:r>
              <a:endParaRPr/>
            </a:p>
            <a:p>
              <a:pPr indent="-285750" lvl="0" marL="285750" marR="0" rtl="0" algn="l">
                <a:spcBef>
                  <a:spcPts val="0"/>
                </a:spcBef>
                <a:spcAft>
                  <a:spcPts val="0"/>
                </a:spcAft>
                <a:buClr>
                  <a:schemeClr val="dk1"/>
                </a:buClr>
                <a:buSzPts val="1400"/>
                <a:buFont typeface="Arial"/>
                <a:buChar char="•"/>
              </a:pPr>
              <a:r>
                <a:rPr b="1" lang="en-US" sz="1400">
                  <a:solidFill>
                    <a:schemeClr val="dk1"/>
                  </a:solidFill>
                  <a:latin typeface="Arial"/>
                  <a:ea typeface="Arial"/>
                  <a:cs typeface="Arial"/>
                  <a:sym typeface="Arial"/>
                </a:rPr>
                <a:t>Consolidation</a:t>
              </a:r>
              <a:endParaRPr b="1" sz="1800">
                <a:solidFill>
                  <a:schemeClr val="dk1"/>
                </a:solidFill>
                <a:latin typeface="Arial"/>
                <a:ea typeface="Arial"/>
                <a:cs typeface="Arial"/>
                <a:sym typeface="Arial"/>
              </a:endParaRPr>
            </a:p>
            <a:p>
              <a:pPr indent="-171450" lvl="0" marL="285750" marR="0" rtl="0" algn="l">
                <a:spcBef>
                  <a:spcPts val="0"/>
                </a:spcBef>
                <a:spcAft>
                  <a:spcPts val="0"/>
                </a:spcAft>
                <a:buClr>
                  <a:schemeClr val="dk1"/>
                </a:buClr>
                <a:buSzPts val="1800"/>
                <a:buFont typeface="Arial"/>
                <a:buNone/>
              </a:pPr>
              <a:r>
                <a:t/>
              </a:r>
              <a:endParaRPr b="1"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1" sz="1800">
                <a:solidFill>
                  <a:schemeClr val="dk1"/>
                </a:solidFill>
                <a:latin typeface="Arial"/>
                <a:ea typeface="Arial"/>
                <a:cs typeface="Arial"/>
                <a:sym typeface="Arial"/>
              </a:endParaRPr>
            </a:p>
          </p:txBody>
        </p:sp>
        <p:sp>
          <p:nvSpPr>
            <p:cNvPr id="133" name="Google Shape;133;p7"/>
            <p:cNvSpPr/>
            <p:nvPr/>
          </p:nvSpPr>
          <p:spPr>
            <a:xfrm>
              <a:off x="8141690" y="5816086"/>
              <a:ext cx="1763486" cy="798375"/>
            </a:xfrm>
            <a:prstGeom prst="roundRect">
              <a:avLst>
                <a:gd fmla="val 16667" name="adj"/>
              </a:avLst>
            </a:prstGeom>
            <a:solidFill>
              <a:srgbClr val="FF6699"/>
            </a:solidFill>
            <a:ln cap="flat" cmpd="sng" w="9525">
              <a:solidFill>
                <a:srgbClr val="FF6699"/>
              </a:solidFill>
              <a:prstDash val="solid"/>
              <a:round/>
              <a:headEnd len="sm" w="sm" type="none"/>
              <a:tailEnd len="sm" w="sm" type="none"/>
            </a:ln>
          </p:spPr>
          <p:txBody>
            <a:bodyPr anchorCtr="0" anchor="t" bIns="45700" lIns="91425" spcFirstLastPara="1" rIns="91425" wrap="square" tIns="45700">
              <a:noAutofit/>
            </a:bodyPr>
            <a:lstStyle/>
            <a:p>
              <a:pPr indent="-171450" lvl="0" marL="171450" marR="0" rtl="0" algn="l">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Attend CIM Step 3 Training: CIM Plan Development (Oct)</a:t>
              </a:r>
              <a:endParaRPr/>
            </a:p>
          </p:txBody>
        </p:sp>
        <p:sp>
          <p:nvSpPr>
            <p:cNvPr id="134" name="Google Shape;134;p7"/>
            <p:cNvSpPr/>
            <p:nvPr/>
          </p:nvSpPr>
          <p:spPr>
            <a:xfrm>
              <a:off x="10751344" y="1309688"/>
              <a:ext cx="1476373" cy="1321591"/>
            </a:xfrm>
            <a:prstGeom prst="rightArrow">
              <a:avLst>
                <a:gd fmla="val 50000" name="adj1"/>
                <a:gd fmla="val 50000" name="adj2"/>
              </a:avLst>
            </a:prstGeom>
            <a:solidFill>
              <a:schemeClr val="lt2"/>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200">
                  <a:solidFill>
                    <a:schemeClr val="dk1"/>
                  </a:solidFill>
                  <a:latin typeface="Arial"/>
                  <a:ea typeface="Arial"/>
                  <a:cs typeface="Arial"/>
                  <a:sym typeface="Arial"/>
                </a:rPr>
                <a:t>2025-2026</a:t>
              </a:r>
              <a:endParaRPr b="1" sz="1200">
                <a:solidFill>
                  <a:schemeClr val="dk1"/>
                </a:solidFill>
                <a:latin typeface="Arial"/>
                <a:ea typeface="Arial"/>
                <a:cs typeface="Arial"/>
                <a:sym typeface="Arial"/>
              </a:endParaRPr>
            </a:p>
          </p:txBody>
        </p:sp>
      </p:grpSp>
      <p:sp>
        <p:nvSpPr>
          <p:cNvPr id="135" name="Google Shape;135;p7"/>
          <p:cNvSpPr/>
          <p:nvPr/>
        </p:nvSpPr>
        <p:spPr>
          <a:xfrm>
            <a:off x="10234809" y="4050793"/>
            <a:ext cx="1727767" cy="2418412"/>
          </a:xfrm>
          <a:prstGeom prst="roundRect">
            <a:avLst>
              <a:gd fmla="val 16667" name="adj"/>
            </a:avLst>
          </a:prstGeom>
          <a:solidFill>
            <a:schemeClr val="lt2"/>
          </a:solidFill>
          <a:ln cap="flat" cmpd="sng" w="9525">
            <a:solidFill>
              <a:schemeClr val="l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CIM Step 4</a:t>
            </a:r>
            <a:endParaRPr b="1" sz="1400">
              <a:solidFill>
                <a:schemeClr val="dk1"/>
              </a:solidFill>
              <a:latin typeface="Arial"/>
              <a:ea typeface="Arial"/>
              <a:cs typeface="Arial"/>
              <a:sym typeface="Arial"/>
            </a:endParaRPr>
          </a:p>
          <a:p>
            <a:pPr indent="-171450" lvl="0" marL="171450" marR="0" rtl="0" algn="l">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Attend CIM Step 4 Training: Progress Reporting</a:t>
            </a:r>
            <a:endParaRPr sz="1200">
              <a:solidFill>
                <a:schemeClr val="dk1"/>
              </a:solidFill>
              <a:latin typeface="Arial"/>
              <a:ea typeface="Arial"/>
              <a:cs typeface="Arial"/>
              <a:sym typeface="Arial"/>
            </a:endParaRPr>
          </a:p>
          <a:p>
            <a:pPr indent="-171450" lvl="0" marL="171450" marR="0" rtl="0" algn="l">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Implement and Monitor Plan</a:t>
            </a:r>
            <a:endParaRPr sz="1200">
              <a:solidFill>
                <a:schemeClr val="dk1"/>
              </a:solidFill>
              <a:latin typeface="Arial"/>
              <a:ea typeface="Arial"/>
              <a:cs typeface="Arial"/>
              <a:sym typeface="Arial"/>
            </a:endParaRPr>
          </a:p>
          <a:p>
            <a:pPr indent="-171450" lvl="0" marL="171450" marR="0" rtl="0" algn="l">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Submit Progress Reports</a:t>
            </a:r>
            <a:endParaRPr/>
          </a:p>
          <a:p>
            <a:pPr indent="-171450" lvl="0" marL="171450" marR="0" rtl="0" algn="l">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PPPR for disproportionate LEAs</a:t>
            </a:r>
            <a:endParaRPr sz="120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descr="A diagram of a cim step&#10;&#10;Description automatically generated" id="141" name="Google Shape;141;p8"/>
          <p:cNvPicPr preferRelativeResize="0"/>
          <p:nvPr/>
        </p:nvPicPr>
        <p:blipFill rotWithShape="1">
          <a:blip r:embed="rId3">
            <a:alphaModFix/>
          </a:blip>
          <a:srcRect b="214" l="0" r="105" t="1290"/>
          <a:stretch/>
        </p:blipFill>
        <p:spPr>
          <a:xfrm>
            <a:off x="3694423" y="1901281"/>
            <a:ext cx="8185703" cy="4021906"/>
          </a:xfrm>
          <a:prstGeom prst="rect">
            <a:avLst/>
          </a:prstGeom>
          <a:noFill/>
          <a:ln>
            <a:noFill/>
          </a:ln>
        </p:spPr>
      </p:pic>
      <p:sp>
        <p:nvSpPr>
          <p:cNvPr id="142" name="Google Shape;142;p8"/>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CIM Step 1 Overview</a:t>
            </a:r>
            <a:endParaRPr/>
          </a:p>
        </p:txBody>
      </p:sp>
      <p:sp>
        <p:nvSpPr>
          <p:cNvPr id="143" name="Google Shape;143;p8"/>
          <p:cNvSpPr/>
          <p:nvPr/>
        </p:nvSpPr>
        <p:spPr>
          <a:xfrm>
            <a:off x="4827548" y="1719144"/>
            <a:ext cx="1607634" cy="4497659"/>
          </a:xfrm>
          <a:prstGeom prst="roundRect">
            <a:avLst>
              <a:gd fmla="val 16667" name="adj"/>
            </a:avLst>
          </a:prstGeom>
          <a:noFill/>
          <a:ln cap="flat" cmpd="sng" w="571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4" name="Google Shape;144;p8"/>
          <p:cNvSpPr txBox="1"/>
          <p:nvPr/>
        </p:nvSpPr>
        <p:spPr>
          <a:xfrm>
            <a:off x="201706" y="1512794"/>
            <a:ext cx="3350558" cy="526297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2400"/>
              <a:buFont typeface="Noto Sans Symbols"/>
              <a:buChar char="✔"/>
            </a:pPr>
            <a:r>
              <a:rPr lang="en-US" sz="2400">
                <a:solidFill>
                  <a:schemeClr val="lt1"/>
                </a:solidFill>
                <a:latin typeface="Arial"/>
                <a:ea typeface="Arial"/>
                <a:cs typeface="Arial"/>
                <a:sym typeface="Arial"/>
              </a:rPr>
              <a:t>Team Creation</a:t>
            </a:r>
            <a:endParaRPr/>
          </a:p>
          <a:p>
            <a:pPr indent="-285750" lvl="0" marL="285750" marR="0" rtl="0" algn="l">
              <a:spcBef>
                <a:spcPts val="0"/>
              </a:spcBef>
              <a:spcAft>
                <a:spcPts val="0"/>
              </a:spcAft>
              <a:buClr>
                <a:schemeClr val="lt1"/>
              </a:buClr>
              <a:buSzPts val="2400"/>
              <a:buFont typeface="Noto Sans Symbols"/>
              <a:buChar char="✔"/>
            </a:pPr>
            <a:r>
              <a:rPr lang="en-US" sz="2400">
                <a:solidFill>
                  <a:schemeClr val="lt1"/>
                </a:solidFill>
                <a:latin typeface="Arial"/>
                <a:ea typeface="Arial"/>
                <a:cs typeface="Arial"/>
                <a:sym typeface="Arial"/>
              </a:rPr>
              <a:t>IDC CALPADs Reports Upload</a:t>
            </a:r>
            <a:endParaRPr/>
          </a:p>
          <a:p>
            <a:pPr indent="-285750" lvl="0" marL="285750" marR="0" rtl="0" algn="l">
              <a:spcBef>
                <a:spcPts val="0"/>
              </a:spcBef>
              <a:spcAft>
                <a:spcPts val="0"/>
              </a:spcAft>
              <a:buClr>
                <a:schemeClr val="lt1"/>
              </a:buClr>
              <a:buSzPts val="2400"/>
              <a:buFont typeface="Noto Sans Symbols"/>
              <a:buChar char="✔"/>
            </a:pPr>
            <a:r>
              <a:rPr lang="en-US" sz="2400">
                <a:solidFill>
                  <a:schemeClr val="lt1"/>
                </a:solidFill>
                <a:latin typeface="Arial"/>
                <a:ea typeface="Arial"/>
                <a:cs typeface="Arial"/>
                <a:sym typeface="Arial"/>
              </a:rPr>
              <a:t>Parent Input</a:t>
            </a:r>
            <a:r>
              <a:rPr lang="en-US" sz="2400">
                <a:solidFill>
                  <a:srgbClr val="FFFF00"/>
                </a:solidFill>
                <a:latin typeface="Arial"/>
                <a:ea typeface="Arial"/>
                <a:cs typeface="Arial"/>
                <a:sym typeface="Arial"/>
              </a:rPr>
              <a:t>*</a:t>
            </a:r>
            <a:endParaRPr/>
          </a:p>
          <a:p>
            <a:pPr indent="-285750" lvl="0" marL="285750" marR="0" rtl="0" algn="l">
              <a:spcBef>
                <a:spcPts val="0"/>
              </a:spcBef>
              <a:spcAft>
                <a:spcPts val="0"/>
              </a:spcAft>
              <a:buClr>
                <a:schemeClr val="lt1"/>
              </a:buClr>
              <a:buSzPts val="2400"/>
              <a:buFont typeface="Noto Sans Symbols"/>
              <a:buChar char="✔"/>
            </a:pPr>
            <a:r>
              <a:rPr lang="en-US" sz="2400">
                <a:solidFill>
                  <a:schemeClr val="lt1"/>
                </a:solidFill>
                <a:latin typeface="Arial"/>
                <a:ea typeface="Arial"/>
                <a:cs typeface="Arial"/>
                <a:sym typeface="Arial"/>
              </a:rPr>
              <a:t>PPPR</a:t>
            </a:r>
            <a:endParaRPr/>
          </a:p>
          <a:p>
            <a:pPr indent="-285750" lvl="0" marL="285750" marR="0" rtl="0" algn="l">
              <a:spcBef>
                <a:spcPts val="0"/>
              </a:spcBef>
              <a:spcAft>
                <a:spcPts val="0"/>
              </a:spcAft>
              <a:buClr>
                <a:schemeClr val="lt1"/>
              </a:buClr>
              <a:buSzPts val="2400"/>
              <a:buFont typeface="Noto Sans Symbols"/>
              <a:buChar char="✔"/>
            </a:pPr>
            <a:r>
              <a:rPr lang="en-US" sz="2400">
                <a:solidFill>
                  <a:schemeClr val="lt1"/>
                </a:solidFill>
                <a:latin typeface="Arial"/>
                <a:ea typeface="Arial"/>
                <a:cs typeface="Arial"/>
                <a:sym typeface="Arial"/>
              </a:rPr>
              <a:t>Data Drill Down</a:t>
            </a:r>
            <a:endParaRPr/>
          </a:p>
          <a:p>
            <a:pPr indent="-285750" lvl="0" marL="285750" marR="0" rtl="0" algn="l">
              <a:spcBef>
                <a:spcPts val="0"/>
              </a:spcBef>
              <a:spcAft>
                <a:spcPts val="0"/>
              </a:spcAft>
              <a:buClr>
                <a:schemeClr val="lt1"/>
              </a:buClr>
              <a:buSzPts val="2400"/>
              <a:buFont typeface="Noto Sans Symbols"/>
              <a:buChar char="✔"/>
            </a:pPr>
            <a:r>
              <a:rPr lang="en-US" sz="2400">
                <a:solidFill>
                  <a:schemeClr val="lt1"/>
                </a:solidFill>
                <a:latin typeface="Arial"/>
                <a:ea typeface="Arial"/>
                <a:cs typeface="Arial"/>
                <a:sym typeface="Arial"/>
              </a:rPr>
              <a:t>Consolidation</a:t>
            </a:r>
            <a:r>
              <a:rPr lang="en-US" sz="2400">
                <a:solidFill>
                  <a:srgbClr val="FFFF00"/>
                </a:solidFill>
                <a:latin typeface="Arial"/>
                <a:ea typeface="Arial"/>
                <a:cs typeface="Arial"/>
                <a:sym typeface="Arial"/>
              </a:rPr>
              <a:t>*</a:t>
            </a:r>
            <a:endParaRPr/>
          </a:p>
          <a:p>
            <a:pPr indent="0" lvl="0" marL="0" marR="0" rtl="0" algn="l">
              <a:spcBef>
                <a:spcPts val="0"/>
              </a:spcBef>
              <a:spcAft>
                <a:spcPts val="0"/>
              </a:spcAft>
              <a:buNone/>
            </a:pPr>
            <a:r>
              <a:t/>
            </a:r>
            <a:endParaRPr sz="2400">
              <a:solidFill>
                <a:srgbClr val="FFFF00"/>
              </a:solidFill>
              <a:latin typeface="Arial"/>
              <a:ea typeface="Arial"/>
              <a:cs typeface="Arial"/>
              <a:sym typeface="Arial"/>
            </a:endParaRPr>
          </a:p>
          <a:p>
            <a:pPr indent="0" lvl="0" marL="0" marR="0" rtl="0" algn="l">
              <a:spcBef>
                <a:spcPts val="0"/>
              </a:spcBef>
              <a:spcAft>
                <a:spcPts val="0"/>
              </a:spcAft>
              <a:buNone/>
            </a:pPr>
            <a:r>
              <a:rPr i="1" lang="en-US" sz="1200">
                <a:solidFill>
                  <a:srgbClr val="FFFF00"/>
                </a:solidFill>
                <a:latin typeface="Arial"/>
                <a:ea typeface="Arial"/>
                <a:cs typeface="Arial"/>
                <a:sym typeface="Arial"/>
              </a:rPr>
              <a:t>*Only required for specific levels, please see slides for specific activities later in the presentation</a:t>
            </a:r>
            <a:endParaRPr sz="1200">
              <a:solidFill>
                <a:schemeClr val="dk1"/>
              </a:solidFill>
              <a:latin typeface="Arial"/>
              <a:ea typeface="Arial"/>
              <a:cs typeface="Arial"/>
              <a:sym typeface="Arial"/>
            </a:endParaRPr>
          </a:p>
          <a:p>
            <a:pPr indent="0" lvl="0" marL="0" marR="0" rtl="0" algn="l">
              <a:spcBef>
                <a:spcPts val="0"/>
              </a:spcBef>
              <a:spcAft>
                <a:spcPts val="0"/>
              </a:spcAft>
              <a:buNone/>
            </a:pPr>
            <a:r>
              <a:t/>
            </a:r>
            <a:endParaRPr i="1" sz="1200">
              <a:solidFill>
                <a:srgbClr val="FFFF00"/>
              </a:solidFill>
              <a:latin typeface="Arial"/>
              <a:ea typeface="Arial"/>
              <a:cs typeface="Arial"/>
              <a:sym typeface="Arial"/>
            </a:endParaRPr>
          </a:p>
          <a:p>
            <a:pPr indent="0" lvl="0" marL="0" marR="0" rtl="0" algn="l">
              <a:spcBef>
                <a:spcPts val="0"/>
              </a:spcBef>
              <a:spcAft>
                <a:spcPts val="0"/>
              </a:spcAft>
              <a:buNone/>
            </a:pPr>
            <a:r>
              <a:t/>
            </a:r>
            <a:endParaRPr i="1" sz="1200">
              <a:solidFill>
                <a:srgbClr val="FFFF00"/>
              </a:solidFill>
              <a:latin typeface="Arial"/>
              <a:ea typeface="Arial"/>
              <a:cs typeface="Arial"/>
              <a:sym typeface="Arial"/>
            </a:endParaRPr>
          </a:p>
          <a:p>
            <a:pPr indent="0" lvl="0" marL="0" marR="0" rtl="0" algn="l">
              <a:spcBef>
                <a:spcPts val="0"/>
              </a:spcBef>
              <a:spcAft>
                <a:spcPts val="0"/>
              </a:spcAft>
              <a:buNone/>
            </a:pPr>
            <a:r>
              <a:t/>
            </a:r>
            <a:endParaRPr i="1" sz="1200">
              <a:solidFill>
                <a:srgbClr val="FFFF00"/>
              </a:solidFill>
              <a:latin typeface="Arial"/>
              <a:ea typeface="Arial"/>
              <a:cs typeface="Arial"/>
              <a:sym typeface="Arial"/>
            </a:endParaRPr>
          </a:p>
          <a:p>
            <a:pPr indent="0" lvl="0" marL="0" marR="0" rtl="0" algn="l">
              <a:spcBef>
                <a:spcPts val="0"/>
              </a:spcBef>
              <a:spcAft>
                <a:spcPts val="0"/>
              </a:spcAft>
              <a:buNone/>
            </a:pPr>
            <a:r>
              <a:rPr b="1" lang="en-US" sz="2400" u="sng">
                <a:solidFill>
                  <a:schemeClr val="accent4"/>
                </a:solidFill>
                <a:latin typeface="Arial"/>
                <a:ea typeface="Arial"/>
                <a:cs typeface="Arial"/>
                <a:sym typeface="Arial"/>
              </a:rPr>
              <a:t>Outcome</a:t>
            </a:r>
            <a:endParaRPr/>
          </a:p>
          <a:p>
            <a:pPr indent="0" lvl="0" marL="0" marR="0" rtl="0" algn="l">
              <a:spcBef>
                <a:spcPts val="0"/>
              </a:spcBef>
              <a:spcAft>
                <a:spcPts val="0"/>
              </a:spcAft>
              <a:buNone/>
            </a:pPr>
            <a:r>
              <a:rPr b="1" lang="en-US" sz="2400">
                <a:solidFill>
                  <a:schemeClr val="accent4"/>
                </a:solidFill>
                <a:latin typeface="Arial"/>
                <a:ea typeface="Arial"/>
                <a:cs typeface="Arial"/>
                <a:sym typeface="Arial"/>
              </a:rPr>
              <a:t>Data-Supported Problem Statements</a:t>
            </a:r>
            <a:endParaRPr b="1" sz="2400">
              <a:solidFill>
                <a:schemeClr val="accent4"/>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9"/>
          <p:cNvSpPr txBox="1"/>
          <p:nvPr>
            <p:ph type="title"/>
          </p:nvPr>
        </p:nvSpPr>
        <p:spPr>
          <a:xfrm>
            <a:off x="152400" y="203799"/>
            <a:ext cx="118872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Required CIM Team Members</a:t>
            </a:r>
            <a:br>
              <a:rPr lang="en-US"/>
            </a:br>
            <a:r>
              <a:rPr lang="en-US"/>
              <a:t>for Targeted LEAs</a:t>
            </a:r>
            <a:endParaRPr/>
          </a:p>
        </p:txBody>
      </p:sp>
      <p:sp>
        <p:nvSpPr>
          <p:cNvPr id="151" name="Google Shape;151;p9"/>
          <p:cNvSpPr txBox="1"/>
          <p:nvPr>
            <p:ph idx="1" type="body"/>
          </p:nvPr>
        </p:nvSpPr>
        <p:spPr>
          <a:xfrm>
            <a:off x="794077" y="1510701"/>
            <a:ext cx="10603845" cy="5143500"/>
          </a:xfrm>
          <a:prstGeom prst="rect">
            <a:avLst/>
          </a:prstGeom>
          <a:noFill/>
          <a:ln>
            <a:noFill/>
          </a:ln>
        </p:spPr>
        <p:txBody>
          <a:bodyPr anchorCtr="0" anchor="t" bIns="45700" lIns="91425" spcFirstLastPara="1" rIns="91425" wrap="square" tIns="45700">
            <a:normAutofit fontScale="92500" lnSpcReduction="20000"/>
          </a:bodyPr>
          <a:lstStyle/>
          <a:p>
            <a:pPr indent="-40639" lvl="0" marL="228600" rtl="0" algn="l">
              <a:lnSpc>
                <a:spcPct val="90000"/>
              </a:lnSpc>
              <a:spcBef>
                <a:spcPts val="0"/>
              </a:spcBef>
              <a:spcAft>
                <a:spcPts val="0"/>
              </a:spcAft>
              <a:buClr>
                <a:schemeClr val="lt1"/>
              </a:buClr>
              <a:buSzPct val="100000"/>
              <a:buNone/>
            </a:pPr>
            <a:r>
              <a:t/>
            </a:r>
            <a:endParaRPr>
              <a:solidFill>
                <a:srgbClr val="FFFF00"/>
              </a:solidFill>
            </a:endParaRPr>
          </a:p>
          <a:p>
            <a:pPr indent="-228600" lvl="0" marL="228600" rtl="0" algn="l">
              <a:lnSpc>
                <a:spcPct val="90000"/>
              </a:lnSpc>
              <a:spcBef>
                <a:spcPts val="1000"/>
              </a:spcBef>
              <a:spcAft>
                <a:spcPts val="0"/>
              </a:spcAft>
              <a:buClr>
                <a:srgbClr val="FFFF00"/>
              </a:buClr>
              <a:buSzPct val="100000"/>
              <a:buChar char="•"/>
            </a:pPr>
            <a:r>
              <a:rPr lang="en-US">
                <a:solidFill>
                  <a:srgbClr val="FFFF00"/>
                </a:solidFill>
              </a:rPr>
              <a:t>Superintendent or designee</a:t>
            </a:r>
            <a:endParaRPr>
              <a:solidFill>
                <a:srgbClr val="FFFF00"/>
              </a:solidFill>
            </a:endParaRPr>
          </a:p>
          <a:p>
            <a:pPr indent="-228600" lvl="0" marL="228600" rtl="0" algn="l">
              <a:lnSpc>
                <a:spcPct val="90000"/>
              </a:lnSpc>
              <a:spcBef>
                <a:spcPts val="1000"/>
              </a:spcBef>
              <a:spcAft>
                <a:spcPts val="0"/>
              </a:spcAft>
              <a:buClr>
                <a:srgbClr val="FFFF00"/>
              </a:buClr>
              <a:buSzPct val="100000"/>
              <a:buChar char="•"/>
            </a:pPr>
            <a:r>
              <a:rPr lang="en-US">
                <a:solidFill>
                  <a:srgbClr val="FFFF00"/>
                </a:solidFill>
              </a:rPr>
              <a:t>LEA general education administrator</a:t>
            </a:r>
            <a:endParaRPr>
              <a:solidFill>
                <a:srgbClr val="FFFF00"/>
              </a:solidFill>
            </a:endParaRPr>
          </a:p>
          <a:p>
            <a:pPr indent="-228600" lvl="0" marL="228600" rtl="0" algn="l">
              <a:lnSpc>
                <a:spcPct val="90000"/>
              </a:lnSpc>
              <a:spcBef>
                <a:spcPts val="1000"/>
              </a:spcBef>
              <a:spcAft>
                <a:spcPts val="0"/>
              </a:spcAft>
              <a:buClr>
                <a:srgbClr val="FFFF00"/>
              </a:buClr>
              <a:buSzPct val="100000"/>
              <a:buChar char="•"/>
            </a:pPr>
            <a:r>
              <a:rPr lang="en-US">
                <a:solidFill>
                  <a:srgbClr val="FFFF00"/>
                </a:solidFill>
              </a:rPr>
              <a:t>LEA special education administrator</a:t>
            </a:r>
            <a:endParaRPr>
              <a:solidFill>
                <a:srgbClr val="FFFF00"/>
              </a:solidFill>
            </a:endParaRPr>
          </a:p>
          <a:p>
            <a:pPr indent="-228600" lvl="0" marL="228600" rtl="0" algn="l">
              <a:lnSpc>
                <a:spcPct val="90000"/>
              </a:lnSpc>
              <a:spcBef>
                <a:spcPts val="1000"/>
              </a:spcBef>
              <a:spcAft>
                <a:spcPts val="0"/>
              </a:spcAft>
              <a:buClr>
                <a:srgbClr val="FFFF00"/>
              </a:buClr>
              <a:buSzPct val="100000"/>
              <a:buChar char="•"/>
            </a:pPr>
            <a:r>
              <a:rPr lang="en-US">
                <a:solidFill>
                  <a:srgbClr val="FFFF00"/>
                </a:solidFill>
              </a:rPr>
              <a:t>Site-level administrator</a:t>
            </a:r>
            <a:endParaRPr>
              <a:solidFill>
                <a:srgbClr val="FFFF00"/>
              </a:solidFill>
            </a:endParaRPr>
          </a:p>
          <a:p>
            <a:pPr indent="-228600" lvl="0" marL="228600" rtl="0" algn="l">
              <a:lnSpc>
                <a:spcPct val="90000"/>
              </a:lnSpc>
              <a:spcBef>
                <a:spcPts val="1000"/>
              </a:spcBef>
              <a:spcAft>
                <a:spcPts val="0"/>
              </a:spcAft>
              <a:buClr>
                <a:srgbClr val="FFFF00"/>
              </a:buClr>
              <a:buSzPct val="100000"/>
              <a:buChar char="•"/>
            </a:pPr>
            <a:r>
              <a:rPr lang="en-US">
                <a:solidFill>
                  <a:srgbClr val="FFFF00"/>
                </a:solidFill>
              </a:rPr>
              <a:t>SELPA representative</a:t>
            </a:r>
            <a:endParaRPr/>
          </a:p>
          <a:p>
            <a:pPr indent="0" lvl="1" marL="457200" rtl="0" algn="l">
              <a:lnSpc>
                <a:spcPct val="90000"/>
              </a:lnSpc>
              <a:spcBef>
                <a:spcPts val="500"/>
              </a:spcBef>
              <a:spcAft>
                <a:spcPts val="0"/>
              </a:spcAft>
              <a:buClr>
                <a:schemeClr val="lt1"/>
              </a:buClr>
              <a:buSzPct val="100000"/>
              <a:buNone/>
            </a:pPr>
            <a:r>
              <a:rPr i="1" lang="en-US" sz="1600"/>
              <a:t>Optional Targeted CIM Team Members: additional administrators, teachers, parents, and/or community members.</a:t>
            </a:r>
            <a:endParaRPr i="1" sz="1600"/>
          </a:p>
          <a:p>
            <a:pPr indent="0" lvl="0" marL="0" rtl="0" algn="l">
              <a:lnSpc>
                <a:spcPct val="90000"/>
              </a:lnSpc>
              <a:spcBef>
                <a:spcPts val="1000"/>
              </a:spcBef>
              <a:spcAft>
                <a:spcPts val="0"/>
              </a:spcAft>
              <a:buClr>
                <a:schemeClr val="lt1"/>
              </a:buClr>
              <a:buSzPct val="100000"/>
              <a:buNone/>
            </a:pPr>
            <a:r>
              <a:t/>
            </a:r>
            <a:endParaRPr sz="2200">
              <a:solidFill>
                <a:schemeClr val="accent4"/>
              </a:solidFill>
            </a:endParaRPr>
          </a:p>
          <a:p>
            <a:pPr indent="0" lvl="0" marL="0" rtl="0" algn="l">
              <a:lnSpc>
                <a:spcPct val="90000"/>
              </a:lnSpc>
              <a:spcBef>
                <a:spcPts val="1000"/>
              </a:spcBef>
              <a:spcAft>
                <a:spcPts val="0"/>
              </a:spcAft>
              <a:buClr>
                <a:schemeClr val="accent4"/>
              </a:buClr>
              <a:buSzPct val="100000"/>
              <a:buNone/>
            </a:pPr>
            <a:r>
              <a:rPr lang="en-US" sz="2200">
                <a:solidFill>
                  <a:schemeClr val="accent4"/>
                </a:solidFill>
              </a:rPr>
              <a:t>If your LEA is smaller, one person may be holding dual roles. In this case, the LEA needs to consult with their SELPA and CDE consultant by </a:t>
            </a:r>
            <a:r>
              <a:rPr b="1" lang="en-US" sz="2200">
                <a:solidFill>
                  <a:srgbClr val="FFFF00"/>
                </a:solidFill>
              </a:rPr>
              <a:t>April 30</a:t>
            </a:r>
            <a:r>
              <a:rPr b="1" baseline="30000" lang="en-US" sz="2200">
                <a:solidFill>
                  <a:srgbClr val="FFFF00"/>
                </a:solidFill>
              </a:rPr>
              <a:t>th</a:t>
            </a:r>
            <a:r>
              <a:rPr b="1" lang="en-US" sz="2200">
                <a:solidFill>
                  <a:srgbClr val="FFFF00"/>
                </a:solidFill>
              </a:rPr>
              <a:t>, 2024. </a:t>
            </a:r>
            <a:endParaRPr b="1" i="1" sz="2200">
              <a:solidFill>
                <a:srgbClr val="FFFF00"/>
              </a:solidFill>
            </a:endParaRPr>
          </a:p>
          <a:p>
            <a:pPr indent="0" lvl="0" marL="0" rtl="0" algn="l">
              <a:lnSpc>
                <a:spcPct val="90000"/>
              </a:lnSpc>
              <a:spcBef>
                <a:spcPts val="1000"/>
              </a:spcBef>
              <a:spcAft>
                <a:spcPts val="0"/>
              </a:spcAft>
              <a:buClr>
                <a:schemeClr val="lt1"/>
              </a:buClr>
              <a:buSzPct val="100000"/>
              <a:buNone/>
            </a:pPr>
            <a:r>
              <a:t/>
            </a:r>
            <a:endParaRPr i="1" sz="2000"/>
          </a:p>
          <a:p>
            <a:pPr indent="0" lvl="0" marL="0" rtl="0" algn="l">
              <a:lnSpc>
                <a:spcPct val="90000"/>
              </a:lnSpc>
              <a:spcBef>
                <a:spcPts val="1000"/>
              </a:spcBef>
              <a:spcAft>
                <a:spcPts val="0"/>
              </a:spcAft>
              <a:buClr>
                <a:schemeClr val="lt1"/>
              </a:buClr>
              <a:buSzPct val="100000"/>
              <a:buNone/>
            </a:pPr>
            <a:r>
              <a:rPr b="1" lang="en-US" sz="2800"/>
              <a:t>The CIM Team will meet regularly to discuss and complete the CIM work </a:t>
            </a:r>
            <a:r>
              <a:rPr b="1" lang="en-US" sz="2800">
                <a:solidFill>
                  <a:schemeClr val="accent4"/>
                </a:solidFill>
              </a:rPr>
              <a:t>together</a:t>
            </a:r>
            <a:r>
              <a:rPr b="1" lang="en-US" sz="2800"/>
              <a:t> beginning in Step 1 and throughout Step 4. </a:t>
            </a:r>
            <a:endParaRPr b="1"/>
          </a:p>
          <a:p>
            <a:pPr indent="0" lvl="0" marL="0" rtl="0" algn="l">
              <a:lnSpc>
                <a:spcPct val="90000"/>
              </a:lnSpc>
              <a:spcBef>
                <a:spcPts val="1000"/>
              </a:spcBef>
              <a:spcAft>
                <a:spcPts val="0"/>
              </a:spcAft>
              <a:buClr>
                <a:schemeClr val="lt1"/>
              </a:buClr>
              <a:buSzPct val="100000"/>
              <a:buNone/>
            </a:pPr>
            <a:r>
              <a:t/>
            </a:r>
            <a:endParaRPr i="1" sz="2000"/>
          </a:p>
          <a:p>
            <a:pPr indent="0" lvl="0" marL="0" rtl="0" algn="l">
              <a:lnSpc>
                <a:spcPct val="90000"/>
              </a:lnSpc>
              <a:spcBef>
                <a:spcPts val="1000"/>
              </a:spcBef>
              <a:spcAft>
                <a:spcPts val="0"/>
              </a:spcAft>
              <a:buClr>
                <a:schemeClr val="lt1"/>
              </a:buClr>
              <a:buSzPct val="100000"/>
              <a:buNone/>
            </a:pPr>
            <a:r>
              <a:t/>
            </a:r>
            <a:endParaRPr i="1" sz="2000"/>
          </a:p>
        </p:txBody>
      </p:sp>
    </p:spTree>
  </p:cSld>
  <p:clrMapOvr>
    <a:masterClrMapping/>
  </p:clrMapOvr>
</p:sld>
</file>

<file path=ppt/theme/theme1.xml><?xml version="1.0" encoding="utf-8"?>
<a:theme xmlns:a="http://schemas.openxmlformats.org/drawingml/2006/main" xmlns:r="http://schemas.openxmlformats.org/officeDocument/2006/relationships" name="CDE Set 3">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2024-03-27T18:03:59Z</dcterms:created>
  <dc:creator>Ronnie Stewart</dc:creator>
</cp:coreProperties>
</file>