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3" r:id="rId2"/>
    <p:sldMasterId id="2147483669" r:id="rId3"/>
    <p:sldMasterId id="2147483692" r:id="rId4"/>
    <p:sldMasterId id="2147483702" r:id="rId5"/>
    <p:sldMasterId id="2147483715" r:id="rId6"/>
    <p:sldMasterId id="2147483727" r:id="rId7"/>
  </p:sldMasterIdLst>
  <p:notesMasterIdLst>
    <p:notesMasterId r:id="rId46"/>
  </p:notesMasterIdLst>
  <p:handoutMasterIdLst>
    <p:handoutMasterId r:id="rId47"/>
  </p:handoutMasterIdLst>
  <p:sldIdLst>
    <p:sldId id="3290" r:id="rId8"/>
    <p:sldId id="3389" r:id="rId9"/>
    <p:sldId id="3349" r:id="rId10"/>
    <p:sldId id="3350" r:id="rId11"/>
    <p:sldId id="3351" r:id="rId12"/>
    <p:sldId id="3352" r:id="rId13"/>
    <p:sldId id="3364" r:id="rId14"/>
    <p:sldId id="3353" r:id="rId15"/>
    <p:sldId id="3355" r:id="rId16"/>
    <p:sldId id="3354" r:id="rId17"/>
    <p:sldId id="3357" r:id="rId18"/>
    <p:sldId id="3358" r:id="rId19"/>
    <p:sldId id="3359" r:id="rId20"/>
    <p:sldId id="3360" r:id="rId21"/>
    <p:sldId id="3361" r:id="rId22"/>
    <p:sldId id="3366" r:id="rId23"/>
    <p:sldId id="3384" r:id="rId24"/>
    <p:sldId id="3365" r:id="rId25"/>
    <p:sldId id="3367" r:id="rId26"/>
    <p:sldId id="3368" r:id="rId27"/>
    <p:sldId id="3369" r:id="rId28"/>
    <p:sldId id="3370" r:id="rId29"/>
    <p:sldId id="3371" r:id="rId30"/>
    <p:sldId id="3372" r:id="rId31"/>
    <p:sldId id="3373" r:id="rId32"/>
    <p:sldId id="3379" r:id="rId33"/>
    <p:sldId id="3385" r:id="rId34"/>
    <p:sldId id="3374" r:id="rId35"/>
    <p:sldId id="3375" r:id="rId36"/>
    <p:sldId id="3376" r:id="rId37"/>
    <p:sldId id="3377" r:id="rId38"/>
    <p:sldId id="3381" r:id="rId39"/>
    <p:sldId id="3382" r:id="rId40"/>
    <p:sldId id="3383" r:id="rId41"/>
    <p:sldId id="3380" r:id="rId42"/>
    <p:sldId id="3386" r:id="rId43"/>
    <p:sldId id="3388" r:id="rId44"/>
    <p:sldId id="339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CF63D6-C75E-E21F-1FBE-5D4581EB8F98}" name="Brandi Jauregui" initials="BJ" userId="S::BJauregu@cde.ca.gov::b5587e7f-3507-460c-8ec9-2bdf3625101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Henderson, Erin" initials="HE" lastIdx="17" clrIdx="6">
    <p:extLst>
      <p:ext uri="{19B8F6BF-5375-455C-9EA6-DF929625EA0E}">
        <p15:presenceInfo xmlns:p15="http://schemas.microsoft.com/office/powerpoint/2012/main" userId="S::EHenderson@ctc.ca.gov::ceeaaf4c-adc4-4729-bbe8-5839e16bf668" providerId="AD"/>
      </p:ext>
    </p:extLst>
  </p:cmAuthor>
  <p:cmAuthor id="1" name="Betty Miura" initials="BM" lastIdx="7" clrIdx="0">
    <p:extLst>
      <p:ext uri="{19B8F6BF-5375-455C-9EA6-DF929625EA0E}">
        <p15:presenceInfo xmlns:p15="http://schemas.microsoft.com/office/powerpoint/2012/main" userId="S-1-5-21-2608872058-1432505909-2668327341-1257" providerId="AD"/>
      </p:ext>
    </p:extLst>
  </p:cmAuthor>
  <p:cmAuthor id="8" name="Harris, Ann" initials="HA" lastIdx="4" clrIdx="7">
    <p:extLst>
      <p:ext uri="{19B8F6BF-5375-455C-9EA6-DF929625EA0E}">
        <p15:presenceInfo xmlns:p15="http://schemas.microsoft.com/office/powerpoint/2012/main" userId="S::asharris@ctc.ca.gov::4b2a52fd-0d6c-4528-a421-a376c4c20969" providerId="AD"/>
      </p:ext>
    </p:extLst>
  </p:cmAuthor>
  <p:cmAuthor id="2" name="Syma Solovitch" initials="SS" lastIdx="2" clrIdx="1">
    <p:extLst>
      <p:ext uri="{19B8F6BF-5375-455C-9EA6-DF929625EA0E}">
        <p15:presenceInfo xmlns:p15="http://schemas.microsoft.com/office/powerpoint/2012/main" userId="S-1-5-21-2608872058-1432505909-2668327341-5111" providerId="AD"/>
      </p:ext>
    </p:extLst>
  </p:cmAuthor>
  <p:cmAuthor id="9" name="cruzin76 allen" initials="ca" lastIdx="3" clrIdx="8">
    <p:extLst>
      <p:ext uri="{19B8F6BF-5375-455C-9EA6-DF929625EA0E}">
        <p15:presenceInfo xmlns:p15="http://schemas.microsoft.com/office/powerpoint/2012/main" userId="9e914aafea5e6a06" providerId="Windows Live"/>
      </p:ext>
    </p:extLst>
  </p:cmAuthor>
  <p:cmAuthor id="3" name="Cindy Kazanis" initials="CK" lastIdx="7" clrIdx="2"/>
  <p:cmAuthor id="10" name="Brandi Jauregui" initials="BJ [3]" lastIdx="12" clrIdx="9">
    <p:extLst>
      <p:ext uri="{19B8F6BF-5375-455C-9EA6-DF929625EA0E}">
        <p15:presenceInfo xmlns:p15="http://schemas.microsoft.com/office/powerpoint/2012/main" userId="S-1-5-21-2608872058-1432505909-2668327341-1264" providerId="AD"/>
      </p:ext>
    </p:extLst>
  </p:cmAuthor>
  <p:cmAuthor id="4" name="Brandi Jauregui" initials="BJ" lastIdx="6" clrIdx="3">
    <p:extLst>
      <p:ext uri="{19B8F6BF-5375-455C-9EA6-DF929625EA0E}">
        <p15:presenceInfo xmlns:p15="http://schemas.microsoft.com/office/powerpoint/2012/main" userId="Brandi Jauregui" providerId="None"/>
      </p:ext>
    </p:extLst>
  </p:cmAuthor>
  <p:cmAuthor id="5" name="Terra Bennett Brown" initials="TBB" lastIdx="5" clrIdx="4">
    <p:extLst>
      <p:ext uri="{19B8F6BF-5375-455C-9EA6-DF929625EA0E}">
        <p15:presenceInfo xmlns:p15="http://schemas.microsoft.com/office/powerpoint/2012/main" userId="S-1-5-21-2608872058-1432505909-2668327341-28240" providerId="AD"/>
      </p:ext>
    </p:extLst>
  </p:cmAuthor>
  <p:cmAuthor id="6" name="Brandi Jauregui" initials="BJ [2]" lastIdx="3" clrIdx="5">
    <p:extLst>
      <p:ext uri="{19B8F6BF-5375-455C-9EA6-DF929625EA0E}">
        <p15:presenceInfo xmlns:p15="http://schemas.microsoft.com/office/powerpoint/2012/main" userId="S::BJauregu@cde.ca.gov::b5587e7f-3507-460c-8ec9-2bdf362510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681" autoAdjust="0"/>
  </p:normalViewPr>
  <p:slideViewPr>
    <p:cSldViewPr snapToGrid="0">
      <p:cViewPr varScale="1">
        <p:scale>
          <a:sx n="64" d="100"/>
          <a:sy n="64" d="100"/>
        </p:scale>
        <p:origin x="712" y="4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504"/>
    </p:cViewPr>
  </p:sorterViewPr>
  <p:notesViewPr>
    <p:cSldViewPr snapToGrid="0">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microsoft.com/office/2018/10/relationships/authors" Target="authors.xml"/><Relationship Id="rId5" Type="http://schemas.openxmlformats.org/officeDocument/2006/relationships/slideMaster" Target="slideMasters/slideMaster5.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C550A6-3E1C-46F9-AD5C-04961C87B1A0}" type="datetimeFigureOut">
              <a:rPr lang="en-US" smtClean="0"/>
              <a:t>2/4/2025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89F72B-D8C8-4172-86DF-681C811FCE1A}" type="slidenum">
              <a:rPr lang="en-US" smtClean="0"/>
              <a:t>‹#›</a:t>
            </a:fld>
            <a:endParaRPr lang="en-US"/>
          </a:p>
        </p:txBody>
      </p:sp>
    </p:spTree>
    <p:extLst>
      <p:ext uri="{BB962C8B-B14F-4D97-AF65-F5344CB8AC3E}">
        <p14:creationId xmlns:p14="http://schemas.microsoft.com/office/powerpoint/2010/main" val="3481019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C671B4-7D30-45C3-9C60-A44CDDC6B02B}" type="datetimeFigureOut">
              <a:rPr lang="en-US" smtClean="0"/>
              <a:t>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5E0A4B-16BB-4E6B-9655-016D107B0FF6}" type="slidenum">
              <a:rPr lang="en-US" smtClean="0"/>
              <a:t>‹#›</a:t>
            </a:fld>
            <a:endParaRPr lang="en-US"/>
          </a:p>
        </p:txBody>
      </p:sp>
    </p:spTree>
    <p:extLst>
      <p:ext uri="{BB962C8B-B14F-4D97-AF65-F5344CB8AC3E}">
        <p14:creationId xmlns:p14="http://schemas.microsoft.com/office/powerpoint/2010/main" val="3797539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presentation will provide information on how to navigate our new Annual Determinations Datasheets for the 2025 Monitoring Year.</a:t>
            </a:r>
          </a:p>
        </p:txBody>
      </p:sp>
      <p:sp>
        <p:nvSpPr>
          <p:cNvPr id="4" name="Slide Number Placeholder 3"/>
          <p:cNvSpPr>
            <a:spLocks noGrp="1"/>
          </p:cNvSpPr>
          <p:nvPr>
            <p:ph type="sldNum" sz="quarter" idx="10"/>
          </p:nvPr>
        </p:nvSpPr>
        <p:spPr/>
        <p:txBody>
          <a:bodyPr/>
          <a:lstStyle/>
          <a:p>
            <a:fld id="{8A5E0A4B-16BB-4E6B-9655-016D107B0FF6}" type="slidenum">
              <a:rPr lang="en-US" smtClean="0"/>
              <a:t>1</a:t>
            </a:fld>
            <a:endParaRPr lang="en-US"/>
          </a:p>
        </p:txBody>
      </p:sp>
    </p:spTree>
    <p:extLst>
      <p:ext uri="{BB962C8B-B14F-4D97-AF65-F5344CB8AC3E}">
        <p14:creationId xmlns:p14="http://schemas.microsoft.com/office/powerpoint/2010/main" val="3936617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Demographics section contains basic demographics for the LEA such as CD code, LEA name, etc.  </a:t>
            </a:r>
          </a:p>
          <a:p>
            <a:r>
              <a:rPr lang="en-US" dirty="0"/>
              <a:t>LEAs are listed by District of Accountability 2 (DOA2)</a:t>
            </a:r>
          </a:p>
          <a:p>
            <a:r>
              <a:rPr lang="en-US" dirty="0"/>
              <a:t>This means for purposes of the ADL, a LEA is:</a:t>
            </a:r>
          </a:p>
          <a:p>
            <a:pPr lvl="1"/>
            <a:r>
              <a:rPr lang="en-US" dirty="0"/>
              <a:t>ANY charter school regardless of funding model or reporting status</a:t>
            </a:r>
          </a:p>
          <a:p>
            <a:pPr lvl="1"/>
            <a:r>
              <a:rPr lang="en-US" dirty="0"/>
              <a:t>Any district or county office of education (COE)</a:t>
            </a:r>
          </a:p>
          <a:p>
            <a:pPr lvl="2"/>
            <a:r>
              <a:rPr lang="en-US" dirty="0"/>
              <a:t>Data for districts and COEs EXCLUDES data for any charter schools the district or COE may authorize</a:t>
            </a:r>
          </a:p>
          <a:p>
            <a:pPr lvl="0"/>
            <a:r>
              <a:rPr lang="en-US" dirty="0"/>
              <a:t>The DOA2 methodology is consistent with the way data are displayed in the California School Dashboard</a:t>
            </a:r>
          </a:p>
        </p:txBody>
      </p:sp>
      <p:sp>
        <p:nvSpPr>
          <p:cNvPr id="4" name="Slide Number Placeholder 3"/>
          <p:cNvSpPr>
            <a:spLocks noGrp="1"/>
          </p:cNvSpPr>
          <p:nvPr>
            <p:ph type="sldNum" sz="quarter" idx="5"/>
          </p:nvPr>
        </p:nvSpPr>
        <p:spPr/>
        <p:txBody>
          <a:bodyPr/>
          <a:lstStyle/>
          <a:p>
            <a:fld id="{8A5E0A4B-16BB-4E6B-9655-016D107B0FF6}" type="slidenum">
              <a:rPr lang="en-US" smtClean="0"/>
              <a:t>10</a:t>
            </a:fld>
            <a:endParaRPr lang="en-US"/>
          </a:p>
        </p:txBody>
      </p:sp>
    </p:spTree>
    <p:extLst>
      <p:ext uri="{BB962C8B-B14F-4D97-AF65-F5344CB8AC3E}">
        <p14:creationId xmlns:p14="http://schemas.microsoft.com/office/powerpoint/2010/main" val="1417993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School-Age Intensive section contains all data used in the School-Age Intensive determinations.</a:t>
            </a:r>
          </a:p>
          <a:p>
            <a:r>
              <a:rPr lang="en-US" dirty="0"/>
              <a:t>The Rank percent column in this section is what was used in determining the LEA’s monitoring tier for School-Age Intensive</a:t>
            </a:r>
          </a:p>
        </p:txBody>
      </p:sp>
      <p:sp>
        <p:nvSpPr>
          <p:cNvPr id="4" name="Slide Number Placeholder 3"/>
          <p:cNvSpPr>
            <a:spLocks noGrp="1"/>
          </p:cNvSpPr>
          <p:nvPr>
            <p:ph type="sldNum" sz="quarter" idx="5"/>
          </p:nvPr>
        </p:nvSpPr>
        <p:spPr/>
        <p:txBody>
          <a:bodyPr/>
          <a:lstStyle/>
          <a:p>
            <a:fld id="{8A5E0A4B-16BB-4E6B-9655-016D107B0FF6}" type="slidenum">
              <a:rPr lang="en-US" smtClean="0"/>
              <a:t>11</a:t>
            </a:fld>
            <a:endParaRPr lang="en-US"/>
          </a:p>
        </p:txBody>
      </p:sp>
    </p:spTree>
    <p:extLst>
      <p:ext uri="{BB962C8B-B14F-4D97-AF65-F5344CB8AC3E}">
        <p14:creationId xmlns:p14="http://schemas.microsoft.com/office/powerpoint/2010/main" val="1269789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Preschool Intensive section contains all data used in the Preschool Intensive determinations.</a:t>
            </a:r>
          </a:p>
          <a:p>
            <a:r>
              <a:rPr lang="en-US" dirty="0"/>
              <a:t>The Rank percent column in this section is what was used in determining the LEA’s monitoring tier for Preschool Intensive</a:t>
            </a:r>
          </a:p>
          <a:p>
            <a:endParaRPr lang="en-US" dirty="0"/>
          </a:p>
        </p:txBody>
      </p:sp>
      <p:sp>
        <p:nvSpPr>
          <p:cNvPr id="4" name="Slide Number Placeholder 3"/>
          <p:cNvSpPr>
            <a:spLocks noGrp="1"/>
          </p:cNvSpPr>
          <p:nvPr>
            <p:ph type="sldNum" sz="quarter" idx="5"/>
          </p:nvPr>
        </p:nvSpPr>
        <p:spPr/>
        <p:txBody>
          <a:bodyPr/>
          <a:lstStyle/>
          <a:p>
            <a:fld id="{8A5E0A4B-16BB-4E6B-9655-016D107B0FF6}" type="slidenum">
              <a:rPr lang="en-US" smtClean="0"/>
              <a:t>12</a:t>
            </a:fld>
            <a:endParaRPr lang="en-US"/>
          </a:p>
        </p:txBody>
      </p:sp>
    </p:spTree>
    <p:extLst>
      <p:ext uri="{BB962C8B-B14F-4D97-AF65-F5344CB8AC3E}">
        <p14:creationId xmlns:p14="http://schemas.microsoft.com/office/powerpoint/2010/main" val="1741066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Targeted Review Section contains data used to make Targeted Review determinations.</a:t>
            </a:r>
          </a:p>
          <a:p>
            <a:r>
              <a:rPr lang="en-US" dirty="0"/>
              <a:t>There are state-defined targets in each of these targeted areas.  The specific 2025 targets can be found in the definitions for each indicator in the Record Layout tab.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dirty="0" err="1"/>
              <a:t>TotalNotMet</a:t>
            </a:r>
            <a:r>
              <a:rPr lang="en-US" dirty="0"/>
              <a:t> column in this section represents the total number of targeted indicators for which the LEA did NOT meet the required target and this was used to make the LEA’s targeted determination.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should be noted that although the Restraint and Seclusion ratio data are in the “Additional Monitoring Elements” section, if a “non-small” LEA did not meet the target, then it is counted in the </a:t>
            </a:r>
            <a:r>
              <a:rPr lang="en-US" dirty="0" err="1"/>
              <a:t>TotalNotMet</a:t>
            </a:r>
            <a:r>
              <a:rPr lang="en-US" dirty="0"/>
              <a:t> column</a:t>
            </a:r>
          </a:p>
        </p:txBody>
      </p:sp>
      <p:sp>
        <p:nvSpPr>
          <p:cNvPr id="4" name="Slide Number Placeholder 3"/>
          <p:cNvSpPr>
            <a:spLocks noGrp="1"/>
          </p:cNvSpPr>
          <p:nvPr>
            <p:ph type="sldNum" sz="quarter" idx="5"/>
          </p:nvPr>
        </p:nvSpPr>
        <p:spPr/>
        <p:txBody>
          <a:bodyPr/>
          <a:lstStyle/>
          <a:p>
            <a:fld id="{8A5E0A4B-16BB-4E6B-9655-016D107B0FF6}" type="slidenum">
              <a:rPr lang="en-US" smtClean="0"/>
              <a:t>13</a:t>
            </a:fld>
            <a:endParaRPr lang="en-US"/>
          </a:p>
        </p:txBody>
      </p:sp>
    </p:spTree>
    <p:extLst>
      <p:ext uri="{BB962C8B-B14F-4D97-AF65-F5344CB8AC3E}">
        <p14:creationId xmlns:p14="http://schemas.microsoft.com/office/powerpoint/2010/main" val="4203184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Additional Monitoring Elements section contains data used to make monitoring determinations based on court-mandated areas the CDE is now required to include in its annual monitoring as well as timeline compliance monitoring</a:t>
            </a:r>
          </a:p>
          <a:p>
            <a:r>
              <a:rPr lang="en-US" dirty="0"/>
              <a:t>You’ll notice that the LEA’s specific counts for late annuals, triennials and initials are NOT in this data sheet. Those counts can be found in the AD letter itself on page 3.</a:t>
            </a:r>
          </a:p>
        </p:txBody>
      </p:sp>
      <p:sp>
        <p:nvSpPr>
          <p:cNvPr id="4" name="Slide Number Placeholder 3"/>
          <p:cNvSpPr>
            <a:spLocks noGrp="1"/>
          </p:cNvSpPr>
          <p:nvPr>
            <p:ph type="sldNum" sz="quarter" idx="5"/>
          </p:nvPr>
        </p:nvSpPr>
        <p:spPr/>
        <p:txBody>
          <a:bodyPr/>
          <a:lstStyle/>
          <a:p>
            <a:fld id="{8A5E0A4B-16BB-4E6B-9655-016D107B0FF6}" type="slidenum">
              <a:rPr lang="en-US" smtClean="0"/>
              <a:t>14</a:t>
            </a:fld>
            <a:endParaRPr lang="en-US"/>
          </a:p>
        </p:txBody>
      </p:sp>
    </p:spTree>
    <p:extLst>
      <p:ext uri="{BB962C8B-B14F-4D97-AF65-F5344CB8AC3E}">
        <p14:creationId xmlns:p14="http://schemas.microsoft.com/office/powerpoint/2010/main" val="2279380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section is the Results section.  This section summarizes the </a:t>
            </a:r>
            <a:r>
              <a:rPr lang="en-US" dirty="0" err="1"/>
              <a:t>Dispro</a:t>
            </a:r>
            <a:r>
              <a:rPr lang="en-US" dirty="0"/>
              <a:t> status, Sig Dis status and the monitoring tier for each LEA.  </a:t>
            </a:r>
            <a:r>
              <a:rPr lang="en-US" dirty="0" err="1"/>
              <a:t>Dispro</a:t>
            </a:r>
            <a:r>
              <a:rPr lang="en-US" dirty="0"/>
              <a:t> and Sig Dis statuses were determined using data from specific academic years which I’ll cover when I give the overview for the </a:t>
            </a:r>
            <a:r>
              <a:rPr lang="en-US" dirty="0" err="1"/>
              <a:t>Dispro</a:t>
            </a:r>
            <a:r>
              <a:rPr lang="en-US" dirty="0"/>
              <a:t> and Sig Dis Data sheets</a:t>
            </a:r>
          </a:p>
        </p:txBody>
      </p:sp>
      <p:sp>
        <p:nvSpPr>
          <p:cNvPr id="4" name="Slide Number Placeholder 3"/>
          <p:cNvSpPr>
            <a:spLocks noGrp="1"/>
          </p:cNvSpPr>
          <p:nvPr>
            <p:ph type="sldNum" sz="quarter" idx="5"/>
          </p:nvPr>
        </p:nvSpPr>
        <p:spPr/>
        <p:txBody>
          <a:bodyPr/>
          <a:lstStyle/>
          <a:p>
            <a:fld id="{8A5E0A4B-16BB-4E6B-9655-016D107B0FF6}" type="slidenum">
              <a:rPr lang="en-US" smtClean="0"/>
              <a:t>15</a:t>
            </a:fld>
            <a:endParaRPr lang="en-US"/>
          </a:p>
        </p:txBody>
      </p:sp>
    </p:spTree>
    <p:extLst>
      <p:ext uri="{BB962C8B-B14F-4D97-AF65-F5344CB8AC3E}">
        <p14:creationId xmlns:p14="http://schemas.microsoft.com/office/powerpoint/2010/main" val="3917475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we’ll discuss the second tab in this data sheet – the Record Layout tab</a:t>
            </a:r>
          </a:p>
          <a:p>
            <a:r>
              <a:rPr lang="en-US" dirty="0"/>
              <a:t>The Record Layout Tab provides the following information:</a:t>
            </a:r>
          </a:p>
          <a:p>
            <a:pPr marL="914400" lvl="1" indent="-457200">
              <a:buFont typeface="+mj-lt"/>
              <a:buAutoNum type="arabicPeriod"/>
            </a:pPr>
            <a:r>
              <a:rPr lang="en-US" dirty="0"/>
              <a:t>General notes about the data in the Unified ADL Data Sheet (at the top of the worksheet)</a:t>
            </a:r>
          </a:p>
          <a:p>
            <a:pPr marL="914400" lvl="1" indent="-457200">
              <a:buFont typeface="+mj-lt"/>
              <a:buAutoNum type="arabicPeriod"/>
            </a:pPr>
            <a:r>
              <a:rPr lang="en-US" dirty="0"/>
              <a:t>Long name for each column</a:t>
            </a:r>
          </a:p>
          <a:p>
            <a:pPr marL="914400" lvl="1" indent="-457200">
              <a:buFont typeface="+mj-lt"/>
              <a:buAutoNum type="arabicPeriod"/>
            </a:pPr>
            <a:r>
              <a:rPr lang="en-US" dirty="0"/>
              <a:t>Definition of the data and values (if applicable) in each column</a:t>
            </a:r>
          </a:p>
          <a:p>
            <a:pPr marL="914400" lvl="1" indent="-457200">
              <a:buFont typeface="+mj-lt"/>
              <a:buAutoNum type="arabicPeriod"/>
            </a:pPr>
            <a:r>
              <a:rPr lang="en-US" dirty="0"/>
              <a:t>The source of the data</a:t>
            </a:r>
            <a:endParaRPr lang="en-US" b="1" dirty="0"/>
          </a:p>
          <a:p>
            <a:endParaRPr lang="en-US" dirty="0"/>
          </a:p>
        </p:txBody>
      </p:sp>
      <p:sp>
        <p:nvSpPr>
          <p:cNvPr id="4" name="Slide Number Placeholder 3"/>
          <p:cNvSpPr>
            <a:spLocks noGrp="1"/>
          </p:cNvSpPr>
          <p:nvPr>
            <p:ph type="sldNum" sz="quarter" idx="5"/>
          </p:nvPr>
        </p:nvSpPr>
        <p:spPr/>
        <p:txBody>
          <a:bodyPr/>
          <a:lstStyle/>
          <a:p>
            <a:fld id="{8A5E0A4B-16BB-4E6B-9655-016D107B0FF6}" type="slidenum">
              <a:rPr lang="en-US" smtClean="0"/>
              <a:t>16</a:t>
            </a:fld>
            <a:endParaRPr lang="en-US"/>
          </a:p>
        </p:txBody>
      </p:sp>
    </p:spTree>
    <p:extLst>
      <p:ext uri="{BB962C8B-B14F-4D97-AF65-F5344CB8AC3E}">
        <p14:creationId xmlns:p14="http://schemas.microsoft.com/office/powerpoint/2010/main" val="1195071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I’ll give you a demonstration working directly in the ADL Data sheet</a:t>
            </a:r>
          </a:p>
        </p:txBody>
      </p:sp>
      <p:sp>
        <p:nvSpPr>
          <p:cNvPr id="4" name="Slide Number Placeholder 3"/>
          <p:cNvSpPr>
            <a:spLocks noGrp="1"/>
          </p:cNvSpPr>
          <p:nvPr>
            <p:ph type="sldNum" sz="quarter" idx="5"/>
          </p:nvPr>
        </p:nvSpPr>
        <p:spPr/>
        <p:txBody>
          <a:bodyPr/>
          <a:lstStyle/>
          <a:p>
            <a:fld id="{8A5E0A4B-16BB-4E6B-9655-016D107B0FF6}" type="slidenum">
              <a:rPr lang="en-US" smtClean="0"/>
              <a:t>17</a:t>
            </a:fld>
            <a:endParaRPr lang="en-US"/>
          </a:p>
        </p:txBody>
      </p:sp>
    </p:spTree>
    <p:extLst>
      <p:ext uri="{BB962C8B-B14F-4D97-AF65-F5344CB8AC3E}">
        <p14:creationId xmlns:p14="http://schemas.microsoft.com/office/powerpoint/2010/main" val="3081818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data sheet I will cover is the Disproportionality Data Sheet</a:t>
            </a:r>
          </a:p>
        </p:txBody>
      </p:sp>
      <p:sp>
        <p:nvSpPr>
          <p:cNvPr id="4" name="Slide Number Placeholder 3"/>
          <p:cNvSpPr>
            <a:spLocks noGrp="1"/>
          </p:cNvSpPr>
          <p:nvPr>
            <p:ph type="sldNum" sz="quarter" idx="5"/>
          </p:nvPr>
        </p:nvSpPr>
        <p:spPr/>
        <p:txBody>
          <a:bodyPr/>
          <a:lstStyle/>
          <a:p>
            <a:fld id="{8A5E0A4B-16BB-4E6B-9655-016D107B0FF6}" type="slidenum">
              <a:rPr lang="en-US" smtClean="0"/>
              <a:t>18</a:t>
            </a:fld>
            <a:endParaRPr lang="en-US"/>
          </a:p>
        </p:txBody>
      </p:sp>
    </p:spTree>
    <p:extLst>
      <p:ext uri="{BB962C8B-B14F-4D97-AF65-F5344CB8AC3E}">
        <p14:creationId xmlns:p14="http://schemas.microsoft.com/office/powerpoint/2010/main" val="1059206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Disproportionality data sheet has two tabs:</a:t>
            </a:r>
          </a:p>
          <a:p>
            <a:pPr lvl="1"/>
            <a:r>
              <a:rPr lang="en-US" dirty="0"/>
              <a:t>Disproportionality (Public)</a:t>
            </a:r>
          </a:p>
          <a:p>
            <a:pPr lvl="2"/>
            <a:r>
              <a:rPr lang="en-US" dirty="0"/>
              <a:t>This tab provides data </a:t>
            </a:r>
            <a:r>
              <a:rPr lang="en-US" b="1" dirty="0"/>
              <a:t>ONLY for LEAs identified as Disproportionate</a:t>
            </a:r>
          </a:p>
          <a:p>
            <a:pPr lvl="1"/>
            <a:r>
              <a:rPr lang="en-US" dirty="0"/>
              <a:t>Data Definitions</a:t>
            </a:r>
          </a:p>
          <a:p>
            <a:pPr lvl="2"/>
            <a:r>
              <a:rPr lang="en-US" dirty="0"/>
              <a:t>This tab provides comprehensive definitions for each column in the Disproportionality (Public) tab</a:t>
            </a:r>
          </a:p>
        </p:txBody>
      </p:sp>
      <p:sp>
        <p:nvSpPr>
          <p:cNvPr id="4" name="Slide Number Placeholder 3"/>
          <p:cNvSpPr>
            <a:spLocks noGrp="1"/>
          </p:cNvSpPr>
          <p:nvPr>
            <p:ph type="sldNum" sz="quarter" idx="5"/>
          </p:nvPr>
        </p:nvSpPr>
        <p:spPr/>
        <p:txBody>
          <a:bodyPr/>
          <a:lstStyle/>
          <a:p>
            <a:fld id="{8A5E0A4B-16BB-4E6B-9655-016D107B0FF6}" type="slidenum">
              <a:rPr lang="en-US" smtClean="0"/>
              <a:t>19</a:t>
            </a:fld>
            <a:endParaRPr lang="en-US"/>
          </a:p>
        </p:txBody>
      </p:sp>
    </p:spTree>
    <p:extLst>
      <p:ext uri="{BB962C8B-B14F-4D97-AF65-F5344CB8AC3E}">
        <p14:creationId xmlns:p14="http://schemas.microsoft.com/office/powerpoint/2010/main" val="3729516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Brandi Jauregui. I am an information technology supervisor with the Data Evaluation and Analysis Unit in the Special Education Division</a:t>
            </a:r>
          </a:p>
        </p:txBody>
      </p:sp>
      <p:sp>
        <p:nvSpPr>
          <p:cNvPr id="4" name="Slide Number Placeholder 3"/>
          <p:cNvSpPr>
            <a:spLocks noGrp="1"/>
          </p:cNvSpPr>
          <p:nvPr>
            <p:ph type="sldNum" sz="quarter" idx="5"/>
          </p:nvPr>
        </p:nvSpPr>
        <p:spPr/>
        <p:txBody>
          <a:bodyPr/>
          <a:lstStyle/>
          <a:p>
            <a:fld id="{8A5E0A4B-16BB-4E6B-9655-016D107B0FF6}" type="slidenum">
              <a:rPr lang="en-US" smtClean="0"/>
              <a:t>2</a:t>
            </a:fld>
            <a:endParaRPr lang="en-US"/>
          </a:p>
        </p:txBody>
      </p:sp>
    </p:spTree>
    <p:extLst>
      <p:ext uri="{BB962C8B-B14F-4D97-AF65-F5344CB8AC3E}">
        <p14:creationId xmlns:p14="http://schemas.microsoft.com/office/powerpoint/2010/main" val="4137301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five sections in this data sheet:</a:t>
            </a:r>
          </a:p>
          <a:p>
            <a:pPr marL="914400" lvl="1" indent="-457200">
              <a:buFont typeface="+mj-lt"/>
              <a:buAutoNum type="arabicPeriod"/>
            </a:pPr>
            <a:r>
              <a:rPr lang="en-US" dirty="0"/>
              <a:t>Demographic</a:t>
            </a:r>
          </a:p>
          <a:p>
            <a:pPr marL="914400" lvl="1" indent="-457200">
              <a:buFont typeface="+mj-lt"/>
              <a:buAutoNum type="arabicPeriod"/>
            </a:pPr>
            <a:r>
              <a:rPr lang="en-US" dirty="0"/>
              <a:t>Total enrollment</a:t>
            </a:r>
          </a:p>
          <a:p>
            <a:pPr marL="914400" lvl="1" indent="-457200">
              <a:buFont typeface="+mj-lt"/>
              <a:buAutoNum type="arabicPeriod"/>
            </a:pPr>
            <a:r>
              <a:rPr lang="en-US" dirty="0"/>
              <a:t>Special Education Counts</a:t>
            </a:r>
          </a:p>
          <a:p>
            <a:pPr marL="914400" lvl="1" indent="-457200">
              <a:buFont typeface="+mj-lt"/>
              <a:buAutoNum type="arabicPeriod"/>
            </a:pPr>
            <a:r>
              <a:rPr lang="en-US" dirty="0"/>
              <a:t>Risk Ratio Calculation</a:t>
            </a:r>
          </a:p>
          <a:p>
            <a:pPr marL="914400" lvl="1" indent="-457200">
              <a:buFont typeface="+mj-lt"/>
              <a:buAutoNum type="arabicPeriod"/>
            </a:pPr>
            <a:r>
              <a:rPr lang="en-US" dirty="0"/>
              <a:t>Disproportionate</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Disproportionality data overall, by Primary Disability, and Least Restrictive Environment are based on </a:t>
            </a:r>
            <a:r>
              <a:rPr lang="en-US" b="1" dirty="0"/>
              <a:t>certified 2024-25 Fall 1 data in CALPADS. However, disproportionality data for discipline are based on certified 2023-24 End-of-Year 3 data in CALPADS.</a:t>
            </a:r>
          </a:p>
          <a:p>
            <a:pPr marL="0" lvl="0" indent="0">
              <a:buFont typeface="+mj-lt"/>
              <a:buNone/>
            </a:pPr>
            <a:r>
              <a:rPr lang="en-US" dirty="0"/>
              <a:t>I will now do a high level overview of each section.</a:t>
            </a:r>
          </a:p>
        </p:txBody>
      </p:sp>
      <p:sp>
        <p:nvSpPr>
          <p:cNvPr id="4" name="Slide Number Placeholder 3"/>
          <p:cNvSpPr>
            <a:spLocks noGrp="1"/>
          </p:cNvSpPr>
          <p:nvPr>
            <p:ph type="sldNum" sz="quarter" idx="5"/>
          </p:nvPr>
        </p:nvSpPr>
        <p:spPr/>
        <p:txBody>
          <a:bodyPr/>
          <a:lstStyle/>
          <a:p>
            <a:fld id="{8A5E0A4B-16BB-4E6B-9655-016D107B0FF6}" type="slidenum">
              <a:rPr lang="en-US" smtClean="0"/>
              <a:t>20</a:t>
            </a:fld>
            <a:endParaRPr lang="en-US"/>
          </a:p>
        </p:txBody>
      </p:sp>
    </p:spTree>
    <p:extLst>
      <p:ext uri="{BB962C8B-B14F-4D97-AF65-F5344CB8AC3E}">
        <p14:creationId xmlns:p14="http://schemas.microsoft.com/office/powerpoint/2010/main" val="401169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like the Unified ADL data, the demographics section contains basic demographics for each LEA and LEA’s are listed using the DOA2 methodology, which means ALL charter schools are their own LEAs regardless of funding model or CALPADS reporting status.</a:t>
            </a:r>
          </a:p>
          <a:p>
            <a:r>
              <a:rPr lang="en-US" dirty="0"/>
              <a:t>This is a NEW method for calculating </a:t>
            </a:r>
            <a:r>
              <a:rPr lang="en-US" dirty="0" err="1"/>
              <a:t>Dispro</a:t>
            </a:r>
            <a:r>
              <a:rPr lang="en-US" dirty="0"/>
              <a:t> and Sig Dis – in prior years, charter schools who were not LEAs for special education purposes were counted within their authorizing LEAs. Moving forward </a:t>
            </a:r>
            <a:r>
              <a:rPr lang="en-US" dirty="0" err="1"/>
              <a:t>Dispro</a:t>
            </a:r>
            <a:r>
              <a:rPr lang="en-US" dirty="0"/>
              <a:t> and Sig Dis will be calculated using the DOA2 methodology.</a:t>
            </a:r>
          </a:p>
        </p:txBody>
      </p:sp>
      <p:sp>
        <p:nvSpPr>
          <p:cNvPr id="4" name="Slide Number Placeholder 3"/>
          <p:cNvSpPr>
            <a:spLocks noGrp="1"/>
          </p:cNvSpPr>
          <p:nvPr>
            <p:ph type="sldNum" sz="quarter" idx="5"/>
          </p:nvPr>
        </p:nvSpPr>
        <p:spPr/>
        <p:txBody>
          <a:bodyPr/>
          <a:lstStyle/>
          <a:p>
            <a:fld id="{8A5E0A4B-16BB-4E6B-9655-016D107B0FF6}" type="slidenum">
              <a:rPr lang="en-US" smtClean="0"/>
              <a:t>21</a:t>
            </a:fld>
            <a:endParaRPr lang="en-US"/>
          </a:p>
        </p:txBody>
      </p:sp>
    </p:spTree>
    <p:extLst>
      <p:ext uri="{BB962C8B-B14F-4D97-AF65-F5344CB8AC3E}">
        <p14:creationId xmlns:p14="http://schemas.microsoft.com/office/powerpoint/2010/main" val="18957771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Total Enrollment section contains the LEAs certified total enrollment counts for the LEA by federal ethnicity and area of disproportionality..</a:t>
            </a:r>
          </a:p>
        </p:txBody>
      </p:sp>
      <p:sp>
        <p:nvSpPr>
          <p:cNvPr id="4" name="Slide Number Placeholder 3"/>
          <p:cNvSpPr>
            <a:spLocks noGrp="1"/>
          </p:cNvSpPr>
          <p:nvPr>
            <p:ph type="sldNum" sz="quarter" idx="5"/>
          </p:nvPr>
        </p:nvSpPr>
        <p:spPr/>
        <p:txBody>
          <a:bodyPr/>
          <a:lstStyle/>
          <a:p>
            <a:fld id="{8A5E0A4B-16BB-4E6B-9655-016D107B0FF6}" type="slidenum">
              <a:rPr lang="en-US" smtClean="0"/>
              <a:t>22</a:t>
            </a:fld>
            <a:endParaRPr lang="en-US"/>
          </a:p>
        </p:txBody>
      </p:sp>
    </p:spTree>
    <p:extLst>
      <p:ext uri="{BB962C8B-B14F-4D97-AF65-F5344CB8AC3E}">
        <p14:creationId xmlns:p14="http://schemas.microsoft.com/office/powerpoint/2010/main" val="1938490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Special Education Counts section contains the LEAs certified total counts of SWD for the LEA by federal ethnicity and area of disproportionality.</a:t>
            </a:r>
          </a:p>
          <a:p>
            <a:endParaRPr lang="en-US" dirty="0"/>
          </a:p>
        </p:txBody>
      </p:sp>
      <p:sp>
        <p:nvSpPr>
          <p:cNvPr id="4" name="Slide Number Placeholder 3"/>
          <p:cNvSpPr>
            <a:spLocks noGrp="1"/>
          </p:cNvSpPr>
          <p:nvPr>
            <p:ph type="sldNum" sz="quarter" idx="5"/>
          </p:nvPr>
        </p:nvSpPr>
        <p:spPr/>
        <p:txBody>
          <a:bodyPr/>
          <a:lstStyle/>
          <a:p>
            <a:fld id="{8A5E0A4B-16BB-4E6B-9655-016D107B0FF6}" type="slidenum">
              <a:rPr lang="en-US" smtClean="0"/>
              <a:t>23</a:t>
            </a:fld>
            <a:endParaRPr lang="en-US"/>
          </a:p>
        </p:txBody>
      </p:sp>
    </p:spTree>
    <p:extLst>
      <p:ext uri="{BB962C8B-B14F-4D97-AF65-F5344CB8AC3E}">
        <p14:creationId xmlns:p14="http://schemas.microsoft.com/office/powerpoint/2010/main" val="3526336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Risk ratio section identifies the risk ratio calculation for each Fed Eth category – in cases where the ratio could not be calculated because one or more elements of the data failed to meet the minimum N or cell size, you will see a value of NC.</a:t>
            </a:r>
          </a:p>
          <a:p>
            <a:r>
              <a:rPr lang="en-US" dirty="0"/>
              <a:t>California’s Risk Ratio threshold is 3.0 for each Federal Ethnicity category</a:t>
            </a:r>
          </a:p>
        </p:txBody>
      </p:sp>
      <p:sp>
        <p:nvSpPr>
          <p:cNvPr id="4" name="Slide Number Placeholder 3"/>
          <p:cNvSpPr>
            <a:spLocks noGrp="1"/>
          </p:cNvSpPr>
          <p:nvPr>
            <p:ph type="sldNum" sz="quarter" idx="5"/>
          </p:nvPr>
        </p:nvSpPr>
        <p:spPr/>
        <p:txBody>
          <a:bodyPr/>
          <a:lstStyle/>
          <a:p>
            <a:fld id="{8A5E0A4B-16BB-4E6B-9655-016D107B0FF6}" type="slidenum">
              <a:rPr lang="en-US" smtClean="0"/>
              <a:t>24</a:t>
            </a:fld>
            <a:endParaRPr lang="en-US"/>
          </a:p>
        </p:txBody>
      </p:sp>
    </p:spTree>
    <p:extLst>
      <p:ext uri="{BB962C8B-B14F-4D97-AF65-F5344CB8AC3E}">
        <p14:creationId xmlns:p14="http://schemas.microsoft.com/office/powerpoint/2010/main" val="352670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Disproportionate section identifies the </a:t>
            </a:r>
            <a:r>
              <a:rPr lang="en-US" dirty="0" err="1"/>
              <a:t>dispro</a:t>
            </a:r>
            <a:r>
              <a:rPr lang="en-US" dirty="0"/>
              <a:t> status for each Federal Ethnicity category and area of </a:t>
            </a:r>
            <a:r>
              <a:rPr lang="en-US" dirty="0" err="1"/>
              <a:t>dispro</a:t>
            </a:r>
            <a:r>
              <a:rPr lang="en-US" dirty="0"/>
              <a:t>. Double dashes indicate the LEA was </a:t>
            </a:r>
            <a:r>
              <a:rPr lang="en-US" b="1" dirty="0"/>
              <a:t>not disproportionate </a:t>
            </a:r>
            <a:r>
              <a:rPr lang="en-US" dirty="0"/>
              <a:t>in the specific Federal Ethnicity category and area of </a:t>
            </a:r>
            <a:r>
              <a:rPr lang="en-US" dirty="0" err="1"/>
              <a:t>dispro</a:t>
            </a:r>
            <a:r>
              <a:rPr lang="en-US" dirty="0"/>
              <a:t>.</a:t>
            </a:r>
          </a:p>
          <a:p>
            <a:r>
              <a:rPr lang="en-US" dirty="0"/>
              <a:t>OVR indicates the LEA was over the threshold and is disproportionate in the specific Federal Ethnicity category and area of </a:t>
            </a:r>
            <a:r>
              <a:rPr lang="en-US" dirty="0" err="1"/>
              <a:t>dispro</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LEAs should also pay close attention to the “Consecutive Years of Disproportionality” column to identify LEAs who may be at risk of becoming Significantly Disproportionate</a:t>
            </a:r>
          </a:p>
          <a:p>
            <a:endParaRPr lang="en-US" dirty="0"/>
          </a:p>
        </p:txBody>
      </p:sp>
      <p:sp>
        <p:nvSpPr>
          <p:cNvPr id="4" name="Slide Number Placeholder 3"/>
          <p:cNvSpPr>
            <a:spLocks noGrp="1"/>
          </p:cNvSpPr>
          <p:nvPr>
            <p:ph type="sldNum" sz="quarter" idx="5"/>
          </p:nvPr>
        </p:nvSpPr>
        <p:spPr/>
        <p:txBody>
          <a:bodyPr/>
          <a:lstStyle/>
          <a:p>
            <a:fld id="{8A5E0A4B-16BB-4E6B-9655-016D107B0FF6}" type="slidenum">
              <a:rPr lang="en-US" smtClean="0"/>
              <a:t>25</a:t>
            </a:fld>
            <a:endParaRPr lang="en-US"/>
          </a:p>
        </p:txBody>
      </p:sp>
    </p:spTree>
    <p:extLst>
      <p:ext uri="{BB962C8B-B14F-4D97-AF65-F5344CB8AC3E}">
        <p14:creationId xmlns:p14="http://schemas.microsoft.com/office/powerpoint/2010/main" val="2464903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tab in this data sheet is the Data Definitions tab, just like the Record Layout tab in the Unified ADL sheet, this tab provides the following information:</a:t>
            </a:r>
          </a:p>
          <a:p>
            <a:pPr marL="914400" lvl="1" indent="-457200">
              <a:buFont typeface="+mj-lt"/>
              <a:buAutoNum type="arabicPeriod"/>
            </a:pPr>
            <a:r>
              <a:rPr lang="en-US" dirty="0"/>
              <a:t>General notes about the data in the Disproportionality Data Sheet (at the top of the worksheet)</a:t>
            </a:r>
          </a:p>
          <a:p>
            <a:pPr marL="914400" lvl="1" indent="-457200">
              <a:buFont typeface="+mj-lt"/>
              <a:buAutoNum type="arabicPeriod"/>
            </a:pPr>
            <a:r>
              <a:rPr lang="en-US" dirty="0"/>
              <a:t>Long name for each column</a:t>
            </a:r>
          </a:p>
          <a:p>
            <a:pPr marL="914400" lvl="1" indent="-457200">
              <a:buFont typeface="+mj-lt"/>
              <a:buAutoNum type="arabicPeriod"/>
            </a:pPr>
            <a:r>
              <a:rPr lang="en-US" dirty="0"/>
              <a:t>Definition of the data and values (if applicable) in each column</a:t>
            </a:r>
          </a:p>
          <a:p>
            <a:pPr marL="914400" lvl="1" indent="-457200">
              <a:buFont typeface="+mj-lt"/>
              <a:buAutoNum type="arabicPeriod"/>
            </a:pPr>
            <a:r>
              <a:rPr lang="en-US" dirty="0"/>
              <a:t>The source of the data</a:t>
            </a:r>
            <a:endParaRPr lang="en-US" b="1" dirty="0"/>
          </a:p>
        </p:txBody>
      </p:sp>
      <p:sp>
        <p:nvSpPr>
          <p:cNvPr id="4" name="Slide Number Placeholder 3"/>
          <p:cNvSpPr>
            <a:spLocks noGrp="1"/>
          </p:cNvSpPr>
          <p:nvPr>
            <p:ph type="sldNum" sz="quarter" idx="5"/>
          </p:nvPr>
        </p:nvSpPr>
        <p:spPr/>
        <p:txBody>
          <a:bodyPr/>
          <a:lstStyle/>
          <a:p>
            <a:fld id="{8A5E0A4B-16BB-4E6B-9655-016D107B0FF6}" type="slidenum">
              <a:rPr lang="en-US" smtClean="0"/>
              <a:t>26</a:t>
            </a:fld>
            <a:endParaRPr lang="en-US"/>
          </a:p>
        </p:txBody>
      </p:sp>
    </p:spTree>
    <p:extLst>
      <p:ext uri="{BB962C8B-B14F-4D97-AF65-F5344CB8AC3E}">
        <p14:creationId xmlns:p14="http://schemas.microsoft.com/office/powerpoint/2010/main" val="893129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I’ll give you a demonstration of the </a:t>
            </a:r>
            <a:r>
              <a:rPr lang="en-US" dirty="0" err="1"/>
              <a:t>Dispro</a:t>
            </a:r>
            <a:r>
              <a:rPr lang="en-US" dirty="0"/>
              <a:t> data sheet</a:t>
            </a:r>
          </a:p>
          <a:p>
            <a:endParaRPr lang="en-US" dirty="0"/>
          </a:p>
        </p:txBody>
      </p:sp>
      <p:sp>
        <p:nvSpPr>
          <p:cNvPr id="4" name="Slide Number Placeholder 3"/>
          <p:cNvSpPr>
            <a:spLocks noGrp="1"/>
          </p:cNvSpPr>
          <p:nvPr>
            <p:ph type="sldNum" sz="quarter" idx="5"/>
          </p:nvPr>
        </p:nvSpPr>
        <p:spPr/>
        <p:txBody>
          <a:bodyPr/>
          <a:lstStyle/>
          <a:p>
            <a:fld id="{8A5E0A4B-16BB-4E6B-9655-016D107B0FF6}" type="slidenum">
              <a:rPr lang="en-US" smtClean="0"/>
              <a:t>27</a:t>
            </a:fld>
            <a:endParaRPr lang="en-US"/>
          </a:p>
        </p:txBody>
      </p:sp>
    </p:spTree>
    <p:extLst>
      <p:ext uri="{BB962C8B-B14F-4D97-AF65-F5344CB8AC3E}">
        <p14:creationId xmlns:p14="http://schemas.microsoft.com/office/powerpoint/2010/main" val="2596195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and final data sheet is the Sig Dis Data Sheet</a:t>
            </a:r>
          </a:p>
        </p:txBody>
      </p:sp>
      <p:sp>
        <p:nvSpPr>
          <p:cNvPr id="4" name="Slide Number Placeholder 3"/>
          <p:cNvSpPr>
            <a:spLocks noGrp="1"/>
          </p:cNvSpPr>
          <p:nvPr>
            <p:ph type="sldNum" sz="quarter" idx="5"/>
          </p:nvPr>
        </p:nvSpPr>
        <p:spPr/>
        <p:txBody>
          <a:bodyPr/>
          <a:lstStyle/>
          <a:p>
            <a:fld id="{8A5E0A4B-16BB-4E6B-9655-016D107B0FF6}" type="slidenum">
              <a:rPr lang="en-US" smtClean="0"/>
              <a:t>28</a:t>
            </a:fld>
            <a:endParaRPr lang="en-US"/>
          </a:p>
        </p:txBody>
      </p:sp>
    </p:spTree>
    <p:extLst>
      <p:ext uri="{BB962C8B-B14F-4D97-AF65-F5344CB8AC3E}">
        <p14:creationId xmlns:p14="http://schemas.microsoft.com/office/powerpoint/2010/main" val="39736856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data sheet has two tabs:</a:t>
            </a:r>
          </a:p>
          <a:p>
            <a:pPr lvl="1"/>
            <a:r>
              <a:rPr lang="en-US" dirty="0"/>
              <a:t>SIGDIS (Public)</a:t>
            </a:r>
          </a:p>
          <a:p>
            <a:pPr lvl="2"/>
            <a:r>
              <a:rPr lang="en-US" dirty="0"/>
              <a:t>This tab provides data </a:t>
            </a:r>
            <a:r>
              <a:rPr lang="en-US" b="1" dirty="0"/>
              <a:t>ONLY for LEAs identified as Significantly Disproportionate</a:t>
            </a:r>
          </a:p>
          <a:p>
            <a:pPr lvl="1"/>
            <a:r>
              <a:rPr lang="en-US" dirty="0"/>
              <a:t>Data Definitions</a:t>
            </a:r>
          </a:p>
          <a:p>
            <a:pPr lvl="2"/>
            <a:r>
              <a:rPr lang="en-US" dirty="0"/>
              <a:t>This tab provides comprehensive definitions for each column in the SIGDIS (Public) tab</a:t>
            </a:r>
          </a:p>
          <a:p>
            <a:endParaRPr lang="en-US" dirty="0"/>
          </a:p>
        </p:txBody>
      </p:sp>
      <p:sp>
        <p:nvSpPr>
          <p:cNvPr id="4" name="Slide Number Placeholder 3"/>
          <p:cNvSpPr>
            <a:spLocks noGrp="1"/>
          </p:cNvSpPr>
          <p:nvPr>
            <p:ph type="sldNum" sz="quarter" idx="5"/>
          </p:nvPr>
        </p:nvSpPr>
        <p:spPr/>
        <p:txBody>
          <a:bodyPr/>
          <a:lstStyle/>
          <a:p>
            <a:fld id="{8A5E0A4B-16BB-4E6B-9655-016D107B0FF6}" type="slidenum">
              <a:rPr lang="en-US" smtClean="0"/>
              <a:t>29</a:t>
            </a:fld>
            <a:endParaRPr lang="en-US"/>
          </a:p>
        </p:txBody>
      </p:sp>
    </p:spTree>
    <p:extLst>
      <p:ext uri="{BB962C8B-B14F-4D97-AF65-F5344CB8AC3E}">
        <p14:creationId xmlns:p14="http://schemas.microsoft.com/office/powerpoint/2010/main" val="61156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year, the CDE is required by IDEA and Title 34 Code of Federal Regulations to issue Annual Determinations to local educational agencies. An annual determination letter (ADL) is sent at the beginning of the calendar year and notifies LEAs of:</a:t>
            </a:r>
          </a:p>
          <a:p>
            <a:pPr marL="171450" indent="-171450">
              <a:buFont typeface="Arial" panose="020B0604020202020204" pitchFamily="34" charset="0"/>
              <a:buChar char="•"/>
            </a:pPr>
            <a:r>
              <a:rPr lang="en-US" dirty="0"/>
              <a:t>Their annual determination under IDEA Part B</a:t>
            </a:r>
          </a:p>
          <a:p>
            <a:pPr marL="171450" lvl="0" indent="-171450">
              <a:buFont typeface="Arial" panose="020B0604020202020204" pitchFamily="34" charset="0"/>
              <a:buChar char="•"/>
            </a:pPr>
            <a:r>
              <a:rPr lang="en-US" dirty="0"/>
              <a:t>The LEA’s Monitoring Support Designation</a:t>
            </a:r>
          </a:p>
          <a:p>
            <a:pPr marL="171450" lvl="0" indent="-171450">
              <a:buFont typeface="Arial" panose="020B0604020202020204" pitchFamily="34" charset="0"/>
              <a:buChar char="•"/>
            </a:pPr>
            <a:r>
              <a:rPr lang="en-US" dirty="0"/>
              <a:t>Official Significant Disproportionality Determination</a:t>
            </a:r>
          </a:p>
        </p:txBody>
      </p:sp>
      <p:sp>
        <p:nvSpPr>
          <p:cNvPr id="4" name="Slide Number Placeholder 3"/>
          <p:cNvSpPr>
            <a:spLocks noGrp="1"/>
          </p:cNvSpPr>
          <p:nvPr>
            <p:ph type="sldNum" sz="quarter" idx="5"/>
          </p:nvPr>
        </p:nvSpPr>
        <p:spPr/>
        <p:txBody>
          <a:bodyPr/>
          <a:lstStyle/>
          <a:p>
            <a:fld id="{8A5E0A4B-16BB-4E6B-9655-016D107B0FF6}" type="slidenum">
              <a:rPr lang="en-US" smtClean="0"/>
              <a:t>3</a:t>
            </a:fld>
            <a:endParaRPr lang="en-US"/>
          </a:p>
        </p:txBody>
      </p:sp>
    </p:spTree>
    <p:extLst>
      <p:ext uri="{BB962C8B-B14F-4D97-AF65-F5344CB8AC3E}">
        <p14:creationId xmlns:p14="http://schemas.microsoft.com/office/powerpoint/2010/main" val="11225963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SIGDIS tab is organized into four sections:</a:t>
            </a:r>
          </a:p>
          <a:p>
            <a:pPr marL="914400" lvl="1" indent="-457200">
              <a:buFont typeface="+mj-lt"/>
              <a:buAutoNum type="arabicPeriod"/>
            </a:pPr>
            <a:r>
              <a:rPr lang="en-US" dirty="0"/>
              <a:t>Demographic</a:t>
            </a:r>
          </a:p>
          <a:p>
            <a:pPr marL="914400" lvl="1" indent="-457200">
              <a:buFont typeface="+mj-lt"/>
              <a:buAutoNum type="arabicPeriod"/>
            </a:pPr>
            <a:r>
              <a:rPr lang="en-US" dirty="0"/>
              <a:t>Risk Ratio Calculation 2023-24, 2022-23, 2021-22</a:t>
            </a:r>
          </a:p>
          <a:p>
            <a:pPr marL="914400" lvl="1" indent="-457200">
              <a:buFont typeface="+mj-lt"/>
              <a:buAutoNum type="arabicPeriod"/>
            </a:pPr>
            <a:r>
              <a:rPr lang="en-US" dirty="0"/>
              <a:t>Disproportionate 2023-24, 2022-23, 2021-22</a:t>
            </a:r>
          </a:p>
          <a:p>
            <a:pPr marL="914400" lvl="1" indent="-457200">
              <a:buFont typeface="+mj-lt"/>
              <a:buAutoNum type="arabicPeriod"/>
            </a:pPr>
            <a:r>
              <a:rPr lang="en-US" dirty="0"/>
              <a:t>Significantly Disproportionate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Significant Disproportionality data are based on </a:t>
            </a:r>
            <a:r>
              <a:rPr lang="en-US" b="1" dirty="0"/>
              <a:t>certified Fall 1 data in CALPADS for 2021-22, 2022-23, and 2023-24. Sig Dis determinations are NOT made based on current year data.</a:t>
            </a:r>
          </a:p>
          <a:p>
            <a:endParaRPr lang="en-US" dirty="0"/>
          </a:p>
        </p:txBody>
      </p:sp>
      <p:sp>
        <p:nvSpPr>
          <p:cNvPr id="4" name="Slide Number Placeholder 3"/>
          <p:cNvSpPr>
            <a:spLocks noGrp="1"/>
          </p:cNvSpPr>
          <p:nvPr>
            <p:ph type="sldNum" sz="quarter" idx="5"/>
          </p:nvPr>
        </p:nvSpPr>
        <p:spPr/>
        <p:txBody>
          <a:bodyPr/>
          <a:lstStyle/>
          <a:p>
            <a:fld id="{8A5E0A4B-16BB-4E6B-9655-016D107B0FF6}" type="slidenum">
              <a:rPr lang="en-US" smtClean="0"/>
              <a:t>30</a:t>
            </a:fld>
            <a:endParaRPr lang="en-US"/>
          </a:p>
        </p:txBody>
      </p:sp>
    </p:spTree>
    <p:extLst>
      <p:ext uri="{BB962C8B-B14F-4D97-AF65-F5344CB8AC3E}">
        <p14:creationId xmlns:p14="http://schemas.microsoft.com/office/powerpoint/2010/main" val="12142880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like the other two data sheets, the demographic section contains basic LEA Demographics </a:t>
            </a:r>
            <a:r>
              <a:rPr lang="en-US"/>
              <a:t>and LEAs </a:t>
            </a:r>
            <a:r>
              <a:rPr lang="en-US" dirty="0"/>
              <a:t>are listed using the DOA2 methodology.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LEAs should be aware that in this data sheet, the 2023-24 Disproportionality data were RECALCULATED using the DOA2 aggregation methodology, which removed all charter schools from the authorizing district and made them their own LEAs; therefore,  these data will differ from Disproportionality data sent out with last year’s ADL.</a:t>
            </a:r>
          </a:p>
          <a:p>
            <a:endParaRPr lang="en-US" dirty="0"/>
          </a:p>
        </p:txBody>
      </p:sp>
      <p:sp>
        <p:nvSpPr>
          <p:cNvPr id="4" name="Slide Number Placeholder 3"/>
          <p:cNvSpPr>
            <a:spLocks noGrp="1"/>
          </p:cNvSpPr>
          <p:nvPr>
            <p:ph type="sldNum" sz="quarter" idx="5"/>
          </p:nvPr>
        </p:nvSpPr>
        <p:spPr/>
        <p:txBody>
          <a:bodyPr/>
          <a:lstStyle/>
          <a:p>
            <a:fld id="{8A5E0A4B-16BB-4E6B-9655-016D107B0FF6}" type="slidenum">
              <a:rPr lang="en-US" smtClean="0"/>
              <a:t>31</a:t>
            </a:fld>
            <a:endParaRPr lang="en-US"/>
          </a:p>
        </p:txBody>
      </p:sp>
    </p:spTree>
    <p:extLst>
      <p:ext uri="{BB962C8B-B14F-4D97-AF65-F5344CB8AC3E}">
        <p14:creationId xmlns:p14="http://schemas.microsoft.com/office/powerpoint/2010/main" val="39671775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risk ratio calculations section displays the RR calculations for each area of disproportionality and Federal Ethnicity category for academic years 2023-24, 2022-23, and 2021-22. In cases where one or more elements of the data failed to meet minimum N or cell size, you will see a value of NC.</a:t>
            </a:r>
          </a:p>
          <a:p>
            <a:r>
              <a:rPr lang="en-US" dirty="0"/>
              <a:t>As a reminder, California’s Risk Ratio threshold is 3.0 for each Federal Ethnicity category</a:t>
            </a:r>
          </a:p>
          <a:p>
            <a:endParaRPr lang="en-US" dirty="0"/>
          </a:p>
        </p:txBody>
      </p:sp>
      <p:sp>
        <p:nvSpPr>
          <p:cNvPr id="4" name="Slide Number Placeholder 3"/>
          <p:cNvSpPr>
            <a:spLocks noGrp="1"/>
          </p:cNvSpPr>
          <p:nvPr>
            <p:ph type="sldNum" sz="quarter" idx="5"/>
          </p:nvPr>
        </p:nvSpPr>
        <p:spPr/>
        <p:txBody>
          <a:bodyPr/>
          <a:lstStyle/>
          <a:p>
            <a:fld id="{8A5E0A4B-16BB-4E6B-9655-016D107B0FF6}" type="slidenum">
              <a:rPr lang="en-US" smtClean="0"/>
              <a:t>32</a:t>
            </a:fld>
            <a:endParaRPr lang="en-US"/>
          </a:p>
        </p:txBody>
      </p:sp>
    </p:spTree>
    <p:extLst>
      <p:ext uri="{BB962C8B-B14F-4D97-AF65-F5344CB8AC3E}">
        <p14:creationId xmlns:p14="http://schemas.microsoft.com/office/powerpoint/2010/main" val="9872070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Disproportionate section identifies the </a:t>
            </a:r>
            <a:r>
              <a:rPr lang="en-US" dirty="0" err="1"/>
              <a:t>dispro</a:t>
            </a:r>
            <a:r>
              <a:rPr lang="en-US" dirty="0"/>
              <a:t> status for the LEA for each specific academic year.</a:t>
            </a:r>
          </a:p>
          <a:p>
            <a:r>
              <a:rPr lang="en-US" dirty="0"/>
              <a:t>A value of "--“ indicates the district was </a:t>
            </a:r>
            <a:r>
              <a:rPr lang="en-US" b="1" dirty="0"/>
              <a:t>not disproportionate </a:t>
            </a:r>
            <a:r>
              <a:rPr lang="en-US" dirty="0"/>
              <a:t>in the designated academic year for a specific area of disproportionality and Federal Ethnicity.</a:t>
            </a:r>
          </a:p>
          <a:p>
            <a:r>
              <a:rPr lang="en-US" dirty="0"/>
              <a:t>A value of OVR indicates the LEA was over the threshold and </a:t>
            </a:r>
            <a:r>
              <a:rPr lang="en-US" b="1" dirty="0"/>
              <a:t>is disproportionate</a:t>
            </a:r>
            <a:r>
              <a:rPr lang="en-US" dirty="0"/>
              <a:t> in the designated academic year for a specific area of disproportionality and Federal Ethnicity.</a:t>
            </a:r>
          </a:p>
          <a:p>
            <a:endParaRPr lang="en-US" dirty="0"/>
          </a:p>
        </p:txBody>
      </p:sp>
      <p:sp>
        <p:nvSpPr>
          <p:cNvPr id="4" name="Slide Number Placeholder 3"/>
          <p:cNvSpPr>
            <a:spLocks noGrp="1"/>
          </p:cNvSpPr>
          <p:nvPr>
            <p:ph type="sldNum" sz="quarter" idx="5"/>
          </p:nvPr>
        </p:nvSpPr>
        <p:spPr/>
        <p:txBody>
          <a:bodyPr/>
          <a:lstStyle/>
          <a:p>
            <a:fld id="{8A5E0A4B-16BB-4E6B-9655-016D107B0FF6}" type="slidenum">
              <a:rPr lang="en-US" smtClean="0"/>
              <a:t>33</a:t>
            </a:fld>
            <a:endParaRPr lang="en-US"/>
          </a:p>
        </p:txBody>
      </p:sp>
    </p:spTree>
    <p:extLst>
      <p:ext uri="{BB962C8B-B14F-4D97-AF65-F5344CB8AC3E}">
        <p14:creationId xmlns:p14="http://schemas.microsoft.com/office/powerpoint/2010/main" val="4445493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sig dis section identifies the sig dis status for the LEA for the 2025 Monitoring year.</a:t>
            </a:r>
          </a:p>
          <a:p>
            <a:r>
              <a:rPr lang="en-US" dirty="0"/>
              <a:t>A value of "--“ indicates the district was </a:t>
            </a:r>
            <a:r>
              <a:rPr lang="en-US" b="1" dirty="0"/>
              <a:t>not significantly disproportionate </a:t>
            </a:r>
            <a:r>
              <a:rPr lang="en-US" dirty="0"/>
              <a:t>for a specific area of disproportionality and Federal Ethnicity for the 2025 monitoring year.</a:t>
            </a:r>
          </a:p>
          <a:p>
            <a:r>
              <a:rPr lang="en-US" dirty="0"/>
              <a:t>A value of OVR indicates the LEA was identified as </a:t>
            </a:r>
            <a:r>
              <a:rPr lang="en-US" b="1" dirty="0"/>
              <a:t>Significantly Disproportionate</a:t>
            </a:r>
            <a:r>
              <a:rPr lang="en-US" dirty="0"/>
              <a:t> for a specific area of disproportionality and Federal Ethnicity for the 2025 monitoring year.</a:t>
            </a:r>
          </a:p>
          <a:p>
            <a:endParaRPr lang="en-US" dirty="0"/>
          </a:p>
        </p:txBody>
      </p:sp>
      <p:sp>
        <p:nvSpPr>
          <p:cNvPr id="4" name="Slide Number Placeholder 3"/>
          <p:cNvSpPr>
            <a:spLocks noGrp="1"/>
          </p:cNvSpPr>
          <p:nvPr>
            <p:ph type="sldNum" sz="quarter" idx="5"/>
          </p:nvPr>
        </p:nvSpPr>
        <p:spPr/>
        <p:txBody>
          <a:bodyPr/>
          <a:lstStyle/>
          <a:p>
            <a:fld id="{8A5E0A4B-16BB-4E6B-9655-016D107B0FF6}" type="slidenum">
              <a:rPr lang="en-US" smtClean="0"/>
              <a:t>34</a:t>
            </a:fld>
            <a:endParaRPr lang="en-US"/>
          </a:p>
        </p:txBody>
      </p:sp>
    </p:spTree>
    <p:extLst>
      <p:ext uri="{BB962C8B-B14F-4D97-AF65-F5344CB8AC3E}">
        <p14:creationId xmlns:p14="http://schemas.microsoft.com/office/powerpoint/2010/main" val="40944395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tab in the sig dis datasheet is the Data Definitions tab, like in other data sheets this tab provides the following information:</a:t>
            </a:r>
          </a:p>
          <a:p>
            <a:pPr marL="914400" lvl="1" indent="-457200">
              <a:buFont typeface="+mj-lt"/>
              <a:buAutoNum type="arabicPeriod"/>
            </a:pPr>
            <a:r>
              <a:rPr lang="en-US" dirty="0"/>
              <a:t>General notes about the data in the Significant Disproportionality Data Sheet (at the top of the worksheet)</a:t>
            </a:r>
          </a:p>
          <a:p>
            <a:pPr marL="914400" lvl="1" indent="-457200">
              <a:buFont typeface="+mj-lt"/>
              <a:buAutoNum type="arabicPeriod"/>
            </a:pPr>
            <a:r>
              <a:rPr lang="en-US" dirty="0"/>
              <a:t>Long name for each column</a:t>
            </a:r>
          </a:p>
          <a:p>
            <a:pPr marL="914400" lvl="1" indent="-457200">
              <a:buFont typeface="+mj-lt"/>
              <a:buAutoNum type="arabicPeriod"/>
            </a:pPr>
            <a:r>
              <a:rPr lang="en-US" dirty="0"/>
              <a:t>Definition of the data and values (if applicable) in each column</a:t>
            </a:r>
          </a:p>
          <a:p>
            <a:pPr marL="914400" lvl="1" indent="-457200">
              <a:buFont typeface="+mj-lt"/>
              <a:buAutoNum type="arabicPeriod"/>
            </a:pPr>
            <a:r>
              <a:rPr lang="en-US" dirty="0"/>
              <a:t>The source of the data</a:t>
            </a:r>
            <a:endParaRPr lang="en-US" b="1" dirty="0"/>
          </a:p>
          <a:p>
            <a:endParaRPr lang="en-US" dirty="0"/>
          </a:p>
        </p:txBody>
      </p:sp>
      <p:sp>
        <p:nvSpPr>
          <p:cNvPr id="4" name="Slide Number Placeholder 3"/>
          <p:cNvSpPr>
            <a:spLocks noGrp="1"/>
          </p:cNvSpPr>
          <p:nvPr>
            <p:ph type="sldNum" sz="quarter" idx="5"/>
          </p:nvPr>
        </p:nvSpPr>
        <p:spPr/>
        <p:txBody>
          <a:bodyPr/>
          <a:lstStyle/>
          <a:p>
            <a:fld id="{8A5E0A4B-16BB-4E6B-9655-016D107B0FF6}" type="slidenum">
              <a:rPr lang="en-US" smtClean="0"/>
              <a:t>35</a:t>
            </a:fld>
            <a:endParaRPr lang="en-US"/>
          </a:p>
        </p:txBody>
      </p:sp>
    </p:spTree>
    <p:extLst>
      <p:ext uri="{BB962C8B-B14F-4D97-AF65-F5344CB8AC3E}">
        <p14:creationId xmlns:p14="http://schemas.microsoft.com/office/powerpoint/2010/main" val="35045466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I’ll give you a demo of the final data sheet – the Sig Dis data sheet</a:t>
            </a:r>
          </a:p>
        </p:txBody>
      </p:sp>
      <p:sp>
        <p:nvSpPr>
          <p:cNvPr id="4" name="Slide Number Placeholder 3"/>
          <p:cNvSpPr>
            <a:spLocks noGrp="1"/>
          </p:cNvSpPr>
          <p:nvPr>
            <p:ph type="sldNum" sz="quarter" idx="5"/>
          </p:nvPr>
        </p:nvSpPr>
        <p:spPr/>
        <p:txBody>
          <a:bodyPr/>
          <a:lstStyle/>
          <a:p>
            <a:fld id="{8A5E0A4B-16BB-4E6B-9655-016D107B0FF6}" type="slidenum">
              <a:rPr lang="en-US" smtClean="0"/>
              <a:t>36</a:t>
            </a:fld>
            <a:endParaRPr lang="en-US"/>
          </a:p>
        </p:txBody>
      </p:sp>
    </p:spTree>
    <p:extLst>
      <p:ext uri="{BB962C8B-B14F-4D97-AF65-F5344CB8AC3E}">
        <p14:creationId xmlns:p14="http://schemas.microsoft.com/office/powerpoint/2010/main" val="25833888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you may have questions, however, prior to reaching out to CDE, make sure you’ve looked at the Record Layout and Data Definitions tab as there may be information in those tabs to answer your questions. If you still have questions, please contact your Focused Monitoring and Technical Assistance Consultant directly.</a:t>
            </a:r>
          </a:p>
        </p:txBody>
      </p:sp>
      <p:sp>
        <p:nvSpPr>
          <p:cNvPr id="4" name="Slide Number Placeholder 3"/>
          <p:cNvSpPr>
            <a:spLocks noGrp="1"/>
          </p:cNvSpPr>
          <p:nvPr>
            <p:ph type="sldNum" sz="quarter" idx="5"/>
          </p:nvPr>
        </p:nvSpPr>
        <p:spPr/>
        <p:txBody>
          <a:bodyPr/>
          <a:lstStyle/>
          <a:p>
            <a:fld id="{8A5E0A4B-16BB-4E6B-9655-016D107B0FF6}" type="slidenum">
              <a:rPr lang="en-US" smtClean="0"/>
              <a:t>37</a:t>
            </a:fld>
            <a:endParaRPr lang="en-US"/>
          </a:p>
        </p:txBody>
      </p:sp>
    </p:spTree>
    <p:extLst>
      <p:ext uri="{BB962C8B-B14F-4D97-AF65-F5344CB8AC3E}">
        <p14:creationId xmlns:p14="http://schemas.microsoft.com/office/powerpoint/2010/main" val="29742595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our presentation. We hope you found the information helpful. As always, thank you for your continued collaboration and all you do for California’s students with disabilities!</a:t>
            </a:r>
          </a:p>
        </p:txBody>
      </p:sp>
      <p:sp>
        <p:nvSpPr>
          <p:cNvPr id="4" name="Slide Number Placeholder 3"/>
          <p:cNvSpPr>
            <a:spLocks noGrp="1"/>
          </p:cNvSpPr>
          <p:nvPr>
            <p:ph type="sldNum" sz="quarter" idx="5"/>
          </p:nvPr>
        </p:nvSpPr>
        <p:spPr/>
        <p:txBody>
          <a:bodyPr/>
          <a:lstStyle/>
          <a:p>
            <a:fld id="{8A5E0A4B-16BB-4E6B-9655-016D107B0FF6}" type="slidenum">
              <a:rPr lang="en-US" smtClean="0"/>
              <a:t>38</a:t>
            </a:fld>
            <a:endParaRPr lang="en-US"/>
          </a:p>
        </p:txBody>
      </p:sp>
    </p:spTree>
    <p:extLst>
      <p:ext uri="{BB962C8B-B14F-4D97-AF65-F5344CB8AC3E}">
        <p14:creationId xmlns:p14="http://schemas.microsoft.com/office/powerpoint/2010/main" val="1066614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prior years, CDE issued individual data sheets for each LEA in PDF format which contained data used to make the LEA’s monitoring determination.</a:t>
            </a:r>
          </a:p>
          <a:p>
            <a:r>
              <a:rPr lang="en-US" dirty="0"/>
              <a:t>For the 2025 ADL, instead of the PDF data sheets, LEAs will now receive a link in the ADL to 3 new data sheets:</a:t>
            </a:r>
          </a:p>
          <a:p>
            <a:pPr marL="171450" lvl="0" indent="-171450">
              <a:buFont typeface="Arial" panose="020B0604020202020204" pitchFamily="34" charset="0"/>
              <a:buChar char="•"/>
            </a:pPr>
            <a:r>
              <a:rPr lang="en-US" dirty="0"/>
              <a:t>Unified Annual Determinations Datasheet (ALL LEAs)</a:t>
            </a:r>
          </a:p>
          <a:p>
            <a:pPr marL="171450" lvl="0" indent="-171450">
              <a:buFont typeface="Arial" panose="020B0604020202020204" pitchFamily="34" charset="0"/>
              <a:buChar char="•"/>
            </a:pPr>
            <a:r>
              <a:rPr lang="en-US" dirty="0"/>
              <a:t>Disproportionality Datasheet (for those LEAs identified as disproportionate)</a:t>
            </a:r>
          </a:p>
          <a:p>
            <a:pPr marL="171450" lvl="0" indent="-171450">
              <a:buFont typeface="Arial" panose="020B0604020202020204" pitchFamily="34" charset="0"/>
              <a:buChar char="•"/>
            </a:pPr>
            <a:r>
              <a:rPr lang="en-US" dirty="0"/>
              <a:t>Significant Disproportionality Datasheet (for those LEAs identified as significantly disproportionate)</a:t>
            </a:r>
          </a:p>
          <a:p>
            <a:endParaRPr lang="en-US" dirty="0"/>
          </a:p>
        </p:txBody>
      </p:sp>
      <p:sp>
        <p:nvSpPr>
          <p:cNvPr id="4" name="Slide Number Placeholder 3"/>
          <p:cNvSpPr>
            <a:spLocks noGrp="1"/>
          </p:cNvSpPr>
          <p:nvPr>
            <p:ph type="sldNum" sz="quarter" idx="5"/>
          </p:nvPr>
        </p:nvSpPr>
        <p:spPr/>
        <p:txBody>
          <a:bodyPr/>
          <a:lstStyle/>
          <a:p>
            <a:fld id="{8A5E0A4B-16BB-4E6B-9655-016D107B0FF6}" type="slidenum">
              <a:rPr lang="en-US" smtClean="0"/>
              <a:t>4</a:t>
            </a:fld>
            <a:endParaRPr lang="en-US"/>
          </a:p>
        </p:txBody>
      </p:sp>
    </p:spTree>
    <p:extLst>
      <p:ext uri="{BB962C8B-B14F-4D97-AF65-F5344CB8AC3E}">
        <p14:creationId xmlns:p14="http://schemas.microsoft.com/office/powerpoint/2010/main" val="1101606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data sheets will be downloadable Microsoft Excel files containing data for ALL LEAs.  LEAs and SELPAs will have to locate the data specific to their LEA or SELPA</a:t>
            </a:r>
          </a:p>
        </p:txBody>
      </p:sp>
      <p:sp>
        <p:nvSpPr>
          <p:cNvPr id="4" name="Slide Number Placeholder 3"/>
          <p:cNvSpPr>
            <a:spLocks noGrp="1"/>
          </p:cNvSpPr>
          <p:nvPr>
            <p:ph type="sldNum" sz="quarter" idx="5"/>
          </p:nvPr>
        </p:nvSpPr>
        <p:spPr/>
        <p:txBody>
          <a:bodyPr/>
          <a:lstStyle/>
          <a:p>
            <a:fld id="{8A5E0A4B-16BB-4E6B-9655-016D107B0FF6}" type="slidenum">
              <a:rPr lang="en-US" smtClean="0"/>
              <a:t>5</a:t>
            </a:fld>
            <a:endParaRPr lang="en-US"/>
          </a:p>
        </p:txBody>
      </p:sp>
    </p:spTree>
    <p:extLst>
      <p:ext uri="{BB962C8B-B14F-4D97-AF65-F5344CB8AC3E}">
        <p14:creationId xmlns:p14="http://schemas.microsoft.com/office/powerpoint/2010/main" val="96944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made these changes for 2 reasons:</a:t>
            </a:r>
          </a:p>
          <a:p>
            <a:pPr marL="171450" indent="-171450">
              <a:buFont typeface="Arial" panose="020B0604020202020204" pitchFamily="34" charset="0"/>
              <a:buChar char="•"/>
            </a:pPr>
            <a:r>
              <a:rPr lang="en-US" dirty="0"/>
              <a:t>Producing the PDF data sheets was labor and time intensive and it increased the time it took to get the ADL out every year</a:t>
            </a:r>
          </a:p>
          <a:p>
            <a:pPr marL="171450" indent="-171450">
              <a:buFont typeface="Arial" panose="020B0604020202020204" pitchFamily="34" charset="0"/>
              <a:buChar char="•"/>
            </a:pPr>
            <a:r>
              <a:rPr lang="en-US" dirty="0"/>
              <a:t>Having data in a </a:t>
            </a:r>
            <a:r>
              <a:rPr lang="en-US" dirty="0" err="1"/>
              <a:t>tablular</a:t>
            </a:r>
            <a:r>
              <a:rPr lang="en-US" dirty="0"/>
              <a:t> format gives SELPAs the ability to view data for ALL of their LEAs at once which will allow for analysis and comparisons</a:t>
            </a:r>
          </a:p>
          <a:p>
            <a:pPr marL="171450" indent="-171450">
              <a:buFont typeface="Arial" panose="020B0604020202020204" pitchFamily="34" charset="0"/>
              <a:buChar char="•"/>
            </a:pPr>
            <a:r>
              <a:rPr lang="en-US" dirty="0"/>
              <a:t>This will additionally give LEAs the ability to compare their data to other LEAs across the state</a:t>
            </a:r>
          </a:p>
        </p:txBody>
      </p:sp>
      <p:sp>
        <p:nvSpPr>
          <p:cNvPr id="4" name="Slide Number Placeholder 3"/>
          <p:cNvSpPr>
            <a:spLocks noGrp="1"/>
          </p:cNvSpPr>
          <p:nvPr>
            <p:ph type="sldNum" sz="quarter" idx="5"/>
          </p:nvPr>
        </p:nvSpPr>
        <p:spPr/>
        <p:txBody>
          <a:bodyPr/>
          <a:lstStyle/>
          <a:p>
            <a:fld id="{8A5E0A4B-16BB-4E6B-9655-016D107B0FF6}" type="slidenum">
              <a:rPr lang="en-US" smtClean="0"/>
              <a:t>6</a:t>
            </a:fld>
            <a:endParaRPr lang="en-US"/>
          </a:p>
        </p:txBody>
      </p:sp>
    </p:spTree>
    <p:extLst>
      <p:ext uri="{BB962C8B-B14F-4D97-AF65-F5344CB8AC3E}">
        <p14:creationId xmlns:p14="http://schemas.microsoft.com/office/powerpoint/2010/main" val="2463043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now going to give you a high-level overview of the construct of the first of the 3 data sheets – the Unified ADL Data Sheet</a:t>
            </a:r>
          </a:p>
        </p:txBody>
      </p:sp>
      <p:sp>
        <p:nvSpPr>
          <p:cNvPr id="4" name="Slide Number Placeholder 3"/>
          <p:cNvSpPr>
            <a:spLocks noGrp="1"/>
          </p:cNvSpPr>
          <p:nvPr>
            <p:ph type="sldNum" sz="quarter" idx="5"/>
          </p:nvPr>
        </p:nvSpPr>
        <p:spPr/>
        <p:txBody>
          <a:bodyPr/>
          <a:lstStyle/>
          <a:p>
            <a:fld id="{8A5E0A4B-16BB-4E6B-9655-016D107B0FF6}" type="slidenum">
              <a:rPr lang="en-US" smtClean="0"/>
              <a:t>7</a:t>
            </a:fld>
            <a:endParaRPr lang="en-US"/>
          </a:p>
        </p:txBody>
      </p:sp>
    </p:spTree>
    <p:extLst>
      <p:ext uri="{BB962C8B-B14F-4D97-AF65-F5344CB8AC3E}">
        <p14:creationId xmlns:p14="http://schemas.microsoft.com/office/powerpoint/2010/main" val="2194795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data sheet  has two tabs at the bottom of the Excel document:</a:t>
            </a:r>
          </a:p>
          <a:p>
            <a:pPr marL="628650" lvl="1" indent="-171450">
              <a:buFont typeface="Arial" panose="020B0604020202020204" pitchFamily="34" charset="0"/>
              <a:buChar char="•"/>
            </a:pPr>
            <a:r>
              <a:rPr lang="en-US" dirty="0"/>
              <a:t>Unified ADL Data Sheet</a:t>
            </a:r>
          </a:p>
          <a:p>
            <a:pPr marL="1085850" lvl="2" indent="-171450">
              <a:buFont typeface="Arial" panose="020B0604020202020204" pitchFamily="34" charset="0"/>
              <a:buChar char="•"/>
            </a:pPr>
            <a:r>
              <a:rPr lang="en-US" dirty="0"/>
              <a:t>This tab provides all data for all LEAs</a:t>
            </a:r>
          </a:p>
          <a:p>
            <a:pPr marL="628650" lvl="1" indent="-171450">
              <a:buFont typeface="Arial" panose="020B0604020202020204" pitchFamily="34" charset="0"/>
              <a:buChar char="•"/>
            </a:pPr>
            <a:r>
              <a:rPr lang="en-US" dirty="0"/>
              <a:t>Record Layout</a:t>
            </a:r>
          </a:p>
          <a:p>
            <a:pPr marL="1085850" lvl="2" indent="-171450">
              <a:buFont typeface="Arial" panose="020B0604020202020204" pitchFamily="34" charset="0"/>
              <a:buChar char="•"/>
            </a:pPr>
            <a:r>
              <a:rPr lang="en-US" dirty="0"/>
              <a:t>This tab provides comprehensive definitions for each column in the Unified ADL Data Sheet tab</a:t>
            </a:r>
          </a:p>
          <a:p>
            <a:endParaRPr lang="en-US" dirty="0"/>
          </a:p>
        </p:txBody>
      </p:sp>
      <p:sp>
        <p:nvSpPr>
          <p:cNvPr id="4" name="Slide Number Placeholder 3"/>
          <p:cNvSpPr>
            <a:spLocks noGrp="1"/>
          </p:cNvSpPr>
          <p:nvPr>
            <p:ph type="sldNum" sz="quarter" idx="5"/>
          </p:nvPr>
        </p:nvSpPr>
        <p:spPr/>
        <p:txBody>
          <a:bodyPr/>
          <a:lstStyle/>
          <a:p>
            <a:fld id="{8A5E0A4B-16BB-4E6B-9655-016D107B0FF6}" type="slidenum">
              <a:rPr lang="en-US" smtClean="0"/>
              <a:t>8</a:t>
            </a:fld>
            <a:endParaRPr lang="en-US"/>
          </a:p>
        </p:txBody>
      </p:sp>
    </p:spTree>
    <p:extLst>
      <p:ext uri="{BB962C8B-B14F-4D97-AF65-F5344CB8AC3E}">
        <p14:creationId xmlns:p14="http://schemas.microsoft.com/office/powerpoint/2010/main" val="2286462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Unified  ADL Data tab is organized into six sections:</a:t>
            </a:r>
          </a:p>
          <a:p>
            <a:pPr marL="914400" lvl="1" indent="-457200">
              <a:buFont typeface="+mj-lt"/>
              <a:buAutoNum type="arabicPeriod"/>
            </a:pPr>
            <a:r>
              <a:rPr lang="en-US" dirty="0"/>
              <a:t>Demographic</a:t>
            </a:r>
          </a:p>
          <a:p>
            <a:pPr marL="914400" lvl="1" indent="-457200">
              <a:buFont typeface="+mj-lt"/>
              <a:buAutoNum type="arabicPeriod"/>
            </a:pPr>
            <a:r>
              <a:rPr lang="en-US" dirty="0"/>
              <a:t>School-Age Intensive</a:t>
            </a:r>
          </a:p>
          <a:p>
            <a:pPr marL="914400" lvl="1" indent="-457200">
              <a:buFont typeface="+mj-lt"/>
              <a:buAutoNum type="arabicPeriod"/>
            </a:pPr>
            <a:r>
              <a:rPr lang="en-US" dirty="0"/>
              <a:t>Preschool Intensive</a:t>
            </a:r>
          </a:p>
          <a:p>
            <a:pPr marL="914400" lvl="1" indent="-457200">
              <a:buFont typeface="+mj-lt"/>
              <a:buAutoNum type="arabicPeriod"/>
            </a:pPr>
            <a:r>
              <a:rPr lang="en-US" dirty="0"/>
              <a:t>Targeted Review</a:t>
            </a:r>
          </a:p>
          <a:p>
            <a:pPr marL="914400" lvl="1" indent="-457200">
              <a:buFont typeface="+mj-lt"/>
              <a:buAutoNum type="arabicPeriod"/>
            </a:pPr>
            <a:r>
              <a:rPr lang="en-US" dirty="0"/>
              <a:t>Additional Monitoring Elements</a:t>
            </a:r>
          </a:p>
          <a:p>
            <a:pPr marL="914400" lvl="1" indent="-457200">
              <a:buFont typeface="+mj-lt"/>
              <a:buAutoNum type="arabicPeriod"/>
            </a:pPr>
            <a:r>
              <a:rPr lang="en-US" dirty="0"/>
              <a:t>Results</a:t>
            </a:r>
          </a:p>
          <a:p>
            <a:r>
              <a:rPr lang="en-US" dirty="0"/>
              <a:t>Each section contains data relative to each LEA </a:t>
            </a:r>
            <a:r>
              <a:rPr lang="en-US" b="1" dirty="0"/>
              <a:t>if it is relevant for that LEA. </a:t>
            </a:r>
          </a:p>
          <a:p>
            <a:r>
              <a:rPr lang="en-US" b="1" dirty="0"/>
              <a:t>Data for Indicator 14 (Postsecondary Status) is aggregated based on Reporting LEA and NOT DOA2 – I will explain DOA2 on the next slide</a:t>
            </a:r>
          </a:p>
          <a:p>
            <a:r>
              <a:rPr lang="en-US" b="1" dirty="0"/>
              <a:t>Now I’d like to give you a high level overview of each section – at the end of the overview, I will give you a live demonstration of the datasheet itself</a:t>
            </a:r>
          </a:p>
        </p:txBody>
      </p:sp>
      <p:sp>
        <p:nvSpPr>
          <p:cNvPr id="4" name="Slide Number Placeholder 3"/>
          <p:cNvSpPr>
            <a:spLocks noGrp="1"/>
          </p:cNvSpPr>
          <p:nvPr>
            <p:ph type="sldNum" sz="quarter" idx="5"/>
          </p:nvPr>
        </p:nvSpPr>
        <p:spPr/>
        <p:txBody>
          <a:bodyPr/>
          <a:lstStyle/>
          <a:p>
            <a:fld id="{8A5E0A4B-16BB-4E6B-9655-016D107B0FF6}" type="slidenum">
              <a:rPr lang="en-US" smtClean="0"/>
              <a:t>9</a:t>
            </a:fld>
            <a:endParaRPr lang="en-US"/>
          </a:p>
        </p:txBody>
      </p:sp>
    </p:spTree>
    <p:extLst>
      <p:ext uri="{BB962C8B-B14F-4D97-AF65-F5344CB8AC3E}">
        <p14:creationId xmlns:p14="http://schemas.microsoft.com/office/powerpoint/2010/main" val="12630774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4000"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35815" y="6286422"/>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Tom Torlakson</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494905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8863" y="1617133"/>
            <a:ext cx="11494169" cy="3632199"/>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342910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3600" baseline="0"/>
            </a:lvl1pPr>
          </a:lstStyle>
          <a:p>
            <a:r>
              <a:rPr lang="en-US" dirty="0"/>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Tom Torlakson</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881833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Navigating the Annual Determinations Data Sheets February 2025</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9806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2712"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2301"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t>Navigating the Annual Determinations Data Sheets February 2025</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0128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lnSpc>
                <a:spcPct val="100000"/>
              </a:lnSpc>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9645"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lnSpc>
                <a:spcPct val="100000"/>
              </a:lnSpc>
              <a:spcBef>
                <a:spcPts val="1000"/>
              </a:spcBef>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67434"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en-US"/>
              <a:t>Navigating the Annual Determinations Data Sheets February 2025</a:t>
            </a:r>
            <a:endParaRPr lang="en-US" dirty="0"/>
          </a:p>
        </p:txBody>
      </p:sp>
      <p:sp>
        <p:nvSpPr>
          <p:cNvPr id="9" name="Slide Number Placeholder 8"/>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9840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a:t>Navigating the Annual Determinations Data Sheets February 2025</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1183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4840221" y="1782985"/>
            <a:ext cx="7010400" cy="4087368"/>
          </a:xfrm>
        </p:spPr>
        <p:txBody>
          <a:bodyPr anchor="t"/>
          <a:lstStyle>
            <a:lvl1pPr marL="0" indent="0">
              <a:lnSpc>
                <a:spcPct val="100000"/>
              </a:lnSpc>
              <a:spcBef>
                <a:spcPts val="1200"/>
              </a:spcBef>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lnSpc>
                <a:spcPct val="100000"/>
              </a:lnSpc>
              <a:spcBef>
                <a:spcPts val="1200"/>
              </a:spcBef>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a:t>Navigating the Annual Determinations Data Sheets February 2025</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7936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lnSpc>
                <a:spcPct val="100000"/>
              </a:lnSpc>
              <a:spcBef>
                <a:spcPts val="1200"/>
              </a:spcBef>
              <a:defRPr sz="32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en-US"/>
              <a:t>Navigating the Annual Determinations Data Sheets February 2025</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1707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Navigating the Annual Determinations Data Sheets February 2025</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3600450" y="2800350"/>
            <a:ext cx="3836988" cy="300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9185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Navigating the Annual Determinations Data Sheets February 2025</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3600450" y="2800350"/>
            <a:ext cx="3836988" cy="300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4873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10"/>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0535E65-2398-45FF-9C2C-B1AB07D87C2F}" type="slidenum">
              <a:rPr lang="en-US" smtClean="0"/>
              <a:pPr/>
              <a:t>‹#›</a:t>
            </a:fld>
            <a:endParaRPr lang="en-US" dirty="0"/>
          </a:p>
        </p:txBody>
      </p:sp>
      <p:sp>
        <p:nvSpPr>
          <p:cNvPr id="7" name="Rectangle 6"/>
          <p:cNvSpPr/>
          <p:nvPr userDrawn="1"/>
        </p:nvSpPr>
        <p:spPr>
          <a:xfrm>
            <a:off x="4683978" y="6400412"/>
            <a:ext cx="2824043" cy="276999"/>
          </a:xfrm>
          <a:prstGeom prst="rect">
            <a:avLst/>
          </a:prstGeom>
        </p:spPr>
        <p:txBody>
          <a:bodyPr wrap="none">
            <a:spAutoFit/>
          </a:bodyPr>
          <a:lstStyle/>
          <a:p>
            <a:r>
              <a:rPr lang="en-US" sz="1200" cap="small" baseline="0" dirty="0">
                <a:solidFill>
                  <a:srgbClr val="002060"/>
                </a:solidFill>
                <a:latin typeface="Arial" panose="020B0604020202020204" pitchFamily="34" charset="0"/>
                <a:cs typeface="Arial" panose="020B0604020202020204" pitchFamily="34" charset="0"/>
              </a:rPr>
              <a:t>California Department of Education</a:t>
            </a:r>
          </a:p>
        </p:txBody>
      </p:sp>
    </p:spTree>
    <p:extLst>
      <p:ext uri="{BB962C8B-B14F-4D97-AF65-F5344CB8AC3E}">
        <p14:creationId xmlns:p14="http://schemas.microsoft.com/office/powerpoint/2010/main" val="659653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Navigating the Annual Determinations Data Sheets February 2025</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3600450" y="2800350"/>
            <a:ext cx="3836988" cy="300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4340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a:xfrm>
            <a:off x="211016" y="1825626"/>
            <a:ext cx="3130899" cy="1774825"/>
          </a:xfrm>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3"/>
          </p:nvPr>
        </p:nvSpPr>
        <p:spPr>
          <a:xfrm>
            <a:off x="3613151" y="1844676"/>
            <a:ext cx="3223683" cy="1789113"/>
          </a:xfrm>
        </p:spPr>
        <p:txBody>
          <a:bodyPr/>
          <a:lstStyle/>
          <a:p>
            <a:pPr lvl="0"/>
            <a:endParaRPr lang="en-US" dirty="0"/>
          </a:p>
        </p:txBody>
      </p:sp>
      <p:sp>
        <p:nvSpPr>
          <p:cNvPr id="7" name="Content Placeholder 4"/>
          <p:cNvSpPr>
            <a:spLocks noGrp="1"/>
          </p:cNvSpPr>
          <p:nvPr>
            <p:ph sz="quarter" idx="14"/>
          </p:nvPr>
        </p:nvSpPr>
        <p:spPr>
          <a:xfrm>
            <a:off x="7198133" y="1844676"/>
            <a:ext cx="3223683" cy="1789113"/>
          </a:xfrm>
        </p:spPr>
        <p:txBody>
          <a:bodyPr/>
          <a:lstStyle/>
          <a:p>
            <a:pPr lvl="0"/>
            <a:endParaRPr lang="en-US" dirty="0"/>
          </a:p>
        </p:txBody>
      </p:sp>
      <p:sp>
        <p:nvSpPr>
          <p:cNvPr id="8" name="Content Placeholder 4"/>
          <p:cNvSpPr>
            <a:spLocks noGrp="1"/>
          </p:cNvSpPr>
          <p:nvPr>
            <p:ph sz="quarter" idx="15"/>
          </p:nvPr>
        </p:nvSpPr>
        <p:spPr>
          <a:xfrm>
            <a:off x="7198133" y="3752397"/>
            <a:ext cx="3223683" cy="1789113"/>
          </a:xfrm>
        </p:spPr>
        <p:txBody>
          <a:bodyPr/>
          <a:lstStyle/>
          <a:p>
            <a:pPr lvl="0"/>
            <a:endParaRPr lang="en-US" dirty="0"/>
          </a:p>
        </p:txBody>
      </p:sp>
      <p:sp>
        <p:nvSpPr>
          <p:cNvPr id="9" name="Content Placeholder 4"/>
          <p:cNvSpPr>
            <a:spLocks noGrp="1"/>
          </p:cNvSpPr>
          <p:nvPr>
            <p:ph sz="quarter" idx="16"/>
          </p:nvPr>
        </p:nvSpPr>
        <p:spPr>
          <a:xfrm>
            <a:off x="3751036" y="3752397"/>
            <a:ext cx="3223683" cy="1789113"/>
          </a:xfrm>
        </p:spPr>
        <p:txBody>
          <a:bodyPr/>
          <a:lstStyle/>
          <a:p>
            <a:pPr lvl="0"/>
            <a:endParaRPr lang="en-US" dirty="0"/>
          </a:p>
        </p:txBody>
      </p:sp>
      <p:sp>
        <p:nvSpPr>
          <p:cNvPr id="10" name="Content Placeholder 4"/>
          <p:cNvSpPr>
            <a:spLocks noGrp="1"/>
          </p:cNvSpPr>
          <p:nvPr>
            <p:ph sz="quarter" idx="17"/>
          </p:nvPr>
        </p:nvSpPr>
        <p:spPr>
          <a:xfrm>
            <a:off x="211016" y="3752396"/>
            <a:ext cx="3223683" cy="1789113"/>
          </a:xfrm>
        </p:spPr>
        <p:txBody>
          <a:bodyPr/>
          <a:lstStyle/>
          <a:p>
            <a:pPr lvl="0"/>
            <a:endParaRPr lang="en-US" dirty="0"/>
          </a:p>
        </p:txBody>
      </p:sp>
      <p:sp>
        <p:nvSpPr>
          <p:cNvPr id="11" name="Content Placeholder 4"/>
          <p:cNvSpPr>
            <a:spLocks noGrp="1"/>
          </p:cNvSpPr>
          <p:nvPr>
            <p:ph sz="quarter" idx="18"/>
          </p:nvPr>
        </p:nvSpPr>
        <p:spPr>
          <a:xfrm>
            <a:off x="5496228" y="2633890"/>
            <a:ext cx="3223683" cy="1789113"/>
          </a:xfrm>
        </p:spPr>
        <p:txBody>
          <a:bodyPr/>
          <a:lstStyle/>
          <a:p>
            <a:pPr lvl="0"/>
            <a:endParaRPr lang="en-US" dirty="0"/>
          </a:p>
        </p:txBody>
      </p:sp>
      <p:sp>
        <p:nvSpPr>
          <p:cNvPr id="12" name="Content Placeholder 4"/>
          <p:cNvSpPr>
            <a:spLocks noGrp="1"/>
          </p:cNvSpPr>
          <p:nvPr>
            <p:ph sz="quarter" idx="19"/>
          </p:nvPr>
        </p:nvSpPr>
        <p:spPr>
          <a:xfrm>
            <a:off x="1730073" y="2633890"/>
            <a:ext cx="3223683" cy="1789113"/>
          </a:xfrm>
        </p:spPr>
        <p:txBody>
          <a:bodyPr/>
          <a:lstStyle/>
          <a:p>
            <a:pPr lvl="0"/>
            <a:endParaRPr lang="en-US" dirty="0"/>
          </a:p>
        </p:txBody>
      </p:sp>
      <p:sp>
        <p:nvSpPr>
          <p:cNvPr id="13" name="Content Placeholder 4"/>
          <p:cNvSpPr>
            <a:spLocks noGrp="1"/>
          </p:cNvSpPr>
          <p:nvPr>
            <p:ph sz="quarter" idx="20"/>
          </p:nvPr>
        </p:nvSpPr>
        <p:spPr>
          <a:xfrm>
            <a:off x="3724859" y="2633890"/>
            <a:ext cx="3223683" cy="1789113"/>
          </a:xfrm>
        </p:spPr>
        <p:txBody>
          <a:bodyPr/>
          <a:lstStyle/>
          <a:p>
            <a:pPr lvl="0"/>
            <a:endParaRPr lang="en-US" dirty="0"/>
          </a:p>
        </p:txBody>
      </p:sp>
      <p:sp>
        <p:nvSpPr>
          <p:cNvPr id="14" name="Content Placeholder 4"/>
          <p:cNvSpPr>
            <a:spLocks noGrp="1"/>
          </p:cNvSpPr>
          <p:nvPr>
            <p:ph sz="quarter" idx="21"/>
          </p:nvPr>
        </p:nvSpPr>
        <p:spPr>
          <a:xfrm>
            <a:off x="7959023" y="2633890"/>
            <a:ext cx="3223683" cy="1789113"/>
          </a:xfrm>
        </p:spPr>
        <p:txBody>
          <a:bodyPr/>
          <a:lstStyle/>
          <a:p>
            <a:pPr lvl="0"/>
            <a:endParaRPr lang="en-US" dirty="0"/>
          </a:p>
        </p:txBody>
      </p:sp>
      <p:sp>
        <p:nvSpPr>
          <p:cNvPr id="15" name="Content Placeholder 4"/>
          <p:cNvSpPr>
            <a:spLocks noGrp="1"/>
          </p:cNvSpPr>
          <p:nvPr>
            <p:ph sz="quarter" idx="22"/>
          </p:nvPr>
        </p:nvSpPr>
        <p:spPr>
          <a:xfrm>
            <a:off x="1744565" y="3265148"/>
            <a:ext cx="3223683" cy="1789113"/>
          </a:xfrm>
        </p:spPr>
        <p:txBody>
          <a:bodyPr/>
          <a:lstStyle/>
          <a:p>
            <a:pPr lvl="0"/>
            <a:endParaRPr lang="en-US" dirty="0"/>
          </a:p>
        </p:txBody>
      </p:sp>
      <p:sp>
        <p:nvSpPr>
          <p:cNvPr id="17" name="Text Placeholder 16"/>
          <p:cNvSpPr>
            <a:spLocks noGrp="1"/>
          </p:cNvSpPr>
          <p:nvPr>
            <p:ph type="body" sz="quarter" idx="23"/>
          </p:nvPr>
        </p:nvSpPr>
        <p:spPr>
          <a:xfrm>
            <a:off x="211667" y="5699125"/>
            <a:ext cx="7321551" cy="457200"/>
          </a:xfrm>
        </p:spPr>
        <p:txBody>
          <a:bodyPr/>
          <a:lstStyle/>
          <a:p>
            <a:pPr lvl="0"/>
            <a:endParaRPr lang="en-US" dirty="0"/>
          </a:p>
        </p:txBody>
      </p:sp>
      <p:sp>
        <p:nvSpPr>
          <p:cNvPr id="19" name="Text Placeholder 18"/>
          <p:cNvSpPr>
            <a:spLocks noGrp="1"/>
          </p:cNvSpPr>
          <p:nvPr>
            <p:ph type="body" sz="quarter" idx="24"/>
          </p:nvPr>
        </p:nvSpPr>
        <p:spPr>
          <a:xfrm>
            <a:off x="211667" y="6288087"/>
            <a:ext cx="7321551" cy="501650"/>
          </a:xfrm>
        </p:spPr>
        <p:txBody>
          <a:bodyPr/>
          <a:lstStyle/>
          <a:p>
            <a:pPr lvl="0"/>
            <a:endParaRPr lang="en-US" dirty="0"/>
          </a:p>
        </p:txBody>
      </p:sp>
    </p:spTree>
    <p:extLst>
      <p:ext uri="{BB962C8B-B14F-4D97-AF65-F5344CB8AC3E}">
        <p14:creationId xmlns:p14="http://schemas.microsoft.com/office/powerpoint/2010/main" val="38262751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Navigating the Annual Determinations Data Sheets February 2025</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3600450" y="2800350"/>
            <a:ext cx="3836988" cy="300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1564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a:xfrm>
            <a:off x="211016" y="1825626"/>
            <a:ext cx="3130899" cy="1774825"/>
          </a:xfrm>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3"/>
          </p:nvPr>
        </p:nvSpPr>
        <p:spPr>
          <a:xfrm>
            <a:off x="3613151" y="1844676"/>
            <a:ext cx="3223683" cy="1789113"/>
          </a:xfrm>
        </p:spPr>
        <p:txBody>
          <a:bodyPr/>
          <a:lstStyle/>
          <a:p>
            <a:pPr lvl="0"/>
            <a:endParaRPr lang="en-US" dirty="0"/>
          </a:p>
        </p:txBody>
      </p:sp>
      <p:sp>
        <p:nvSpPr>
          <p:cNvPr id="7" name="Content Placeholder 4"/>
          <p:cNvSpPr>
            <a:spLocks noGrp="1"/>
          </p:cNvSpPr>
          <p:nvPr>
            <p:ph sz="quarter" idx="14"/>
          </p:nvPr>
        </p:nvSpPr>
        <p:spPr>
          <a:xfrm>
            <a:off x="7198133" y="1844676"/>
            <a:ext cx="3223683" cy="1789113"/>
          </a:xfrm>
        </p:spPr>
        <p:txBody>
          <a:bodyPr/>
          <a:lstStyle/>
          <a:p>
            <a:pPr lvl="0"/>
            <a:endParaRPr lang="en-US" dirty="0"/>
          </a:p>
        </p:txBody>
      </p:sp>
      <p:sp>
        <p:nvSpPr>
          <p:cNvPr id="8" name="Content Placeholder 4"/>
          <p:cNvSpPr>
            <a:spLocks noGrp="1"/>
          </p:cNvSpPr>
          <p:nvPr>
            <p:ph sz="quarter" idx="15"/>
          </p:nvPr>
        </p:nvSpPr>
        <p:spPr>
          <a:xfrm>
            <a:off x="7198133" y="3752397"/>
            <a:ext cx="3223683" cy="1789113"/>
          </a:xfrm>
        </p:spPr>
        <p:txBody>
          <a:bodyPr/>
          <a:lstStyle/>
          <a:p>
            <a:pPr lvl="0"/>
            <a:endParaRPr lang="en-US" dirty="0"/>
          </a:p>
        </p:txBody>
      </p:sp>
      <p:sp>
        <p:nvSpPr>
          <p:cNvPr id="9" name="Content Placeholder 4"/>
          <p:cNvSpPr>
            <a:spLocks noGrp="1"/>
          </p:cNvSpPr>
          <p:nvPr>
            <p:ph sz="quarter" idx="16"/>
          </p:nvPr>
        </p:nvSpPr>
        <p:spPr>
          <a:xfrm>
            <a:off x="3751036" y="3752397"/>
            <a:ext cx="3223683" cy="1789113"/>
          </a:xfrm>
        </p:spPr>
        <p:txBody>
          <a:bodyPr/>
          <a:lstStyle/>
          <a:p>
            <a:pPr lvl="0"/>
            <a:endParaRPr lang="en-US" dirty="0"/>
          </a:p>
        </p:txBody>
      </p:sp>
      <p:sp>
        <p:nvSpPr>
          <p:cNvPr id="10" name="Content Placeholder 4"/>
          <p:cNvSpPr>
            <a:spLocks noGrp="1"/>
          </p:cNvSpPr>
          <p:nvPr>
            <p:ph sz="quarter" idx="17"/>
          </p:nvPr>
        </p:nvSpPr>
        <p:spPr>
          <a:xfrm>
            <a:off x="211016" y="3752396"/>
            <a:ext cx="3223683" cy="1789113"/>
          </a:xfrm>
        </p:spPr>
        <p:txBody>
          <a:bodyPr/>
          <a:lstStyle/>
          <a:p>
            <a:pPr lvl="0"/>
            <a:endParaRPr lang="en-US" dirty="0"/>
          </a:p>
        </p:txBody>
      </p:sp>
      <p:sp>
        <p:nvSpPr>
          <p:cNvPr id="11" name="Content Placeholder 4"/>
          <p:cNvSpPr>
            <a:spLocks noGrp="1"/>
          </p:cNvSpPr>
          <p:nvPr>
            <p:ph sz="quarter" idx="18"/>
          </p:nvPr>
        </p:nvSpPr>
        <p:spPr>
          <a:xfrm>
            <a:off x="5496228" y="2633890"/>
            <a:ext cx="3223683" cy="1789113"/>
          </a:xfrm>
        </p:spPr>
        <p:txBody>
          <a:bodyPr/>
          <a:lstStyle/>
          <a:p>
            <a:pPr lvl="0"/>
            <a:endParaRPr lang="en-US" dirty="0"/>
          </a:p>
        </p:txBody>
      </p:sp>
      <p:sp>
        <p:nvSpPr>
          <p:cNvPr id="12" name="Content Placeholder 4"/>
          <p:cNvSpPr>
            <a:spLocks noGrp="1"/>
          </p:cNvSpPr>
          <p:nvPr>
            <p:ph sz="quarter" idx="19"/>
          </p:nvPr>
        </p:nvSpPr>
        <p:spPr>
          <a:xfrm>
            <a:off x="1730073" y="2633890"/>
            <a:ext cx="3223683" cy="1789113"/>
          </a:xfrm>
        </p:spPr>
        <p:txBody>
          <a:bodyPr/>
          <a:lstStyle/>
          <a:p>
            <a:pPr lvl="0"/>
            <a:endParaRPr lang="en-US" dirty="0"/>
          </a:p>
        </p:txBody>
      </p:sp>
      <p:sp>
        <p:nvSpPr>
          <p:cNvPr id="13" name="Content Placeholder 4"/>
          <p:cNvSpPr>
            <a:spLocks noGrp="1"/>
          </p:cNvSpPr>
          <p:nvPr>
            <p:ph sz="quarter" idx="20"/>
          </p:nvPr>
        </p:nvSpPr>
        <p:spPr>
          <a:xfrm>
            <a:off x="3724859" y="2633890"/>
            <a:ext cx="3223683" cy="1789113"/>
          </a:xfrm>
        </p:spPr>
        <p:txBody>
          <a:bodyPr/>
          <a:lstStyle/>
          <a:p>
            <a:pPr lvl="0"/>
            <a:endParaRPr lang="en-US" dirty="0"/>
          </a:p>
        </p:txBody>
      </p:sp>
      <p:sp>
        <p:nvSpPr>
          <p:cNvPr id="14" name="Content Placeholder 4"/>
          <p:cNvSpPr>
            <a:spLocks noGrp="1"/>
          </p:cNvSpPr>
          <p:nvPr>
            <p:ph sz="quarter" idx="21"/>
          </p:nvPr>
        </p:nvSpPr>
        <p:spPr>
          <a:xfrm>
            <a:off x="7959023" y="2633890"/>
            <a:ext cx="3223683" cy="1789113"/>
          </a:xfrm>
        </p:spPr>
        <p:txBody>
          <a:bodyPr/>
          <a:lstStyle/>
          <a:p>
            <a:pPr lvl="0"/>
            <a:endParaRPr lang="en-US" dirty="0"/>
          </a:p>
        </p:txBody>
      </p:sp>
      <p:sp>
        <p:nvSpPr>
          <p:cNvPr id="15" name="Content Placeholder 4"/>
          <p:cNvSpPr>
            <a:spLocks noGrp="1"/>
          </p:cNvSpPr>
          <p:nvPr>
            <p:ph sz="quarter" idx="22"/>
          </p:nvPr>
        </p:nvSpPr>
        <p:spPr>
          <a:xfrm>
            <a:off x="1744565" y="3265148"/>
            <a:ext cx="3223683" cy="1789113"/>
          </a:xfrm>
        </p:spPr>
        <p:txBody>
          <a:bodyPr/>
          <a:lstStyle/>
          <a:p>
            <a:pPr lvl="0"/>
            <a:endParaRPr lang="en-US" dirty="0"/>
          </a:p>
        </p:txBody>
      </p:sp>
      <p:sp>
        <p:nvSpPr>
          <p:cNvPr id="17" name="Text Placeholder 16"/>
          <p:cNvSpPr>
            <a:spLocks noGrp="1"/>
          </p:cNvSpPr>
          <p:nvPr>
            <p:ph type="body" sz="quarter" idx="23"/>
          </p:nvPr>
        </p:nvSpPr>
        <p:spPr>
          <a:xfrm>
            <a:off x="211667" y="5699125"/>
            <a:ext cx="7321551" cy="457200"/>
          </a:xfrm>
        </p:spPr>
        <p:txBody>
          <a:bodyPr/>
          <a:lstStyle/>
          <a:p>
            <a:pPr lvl="0"/>
            <a:endParaRPr lang="en-US" dirty="0"/>
          </a:p>
        </p:txBody>
      </p:sp>
      <p:sp>
        <p:nvSpPr>
          <p:cNvPr id="19" name="Text Placeholder 18"/>
          <p:cNvSpPr>
            <a:spLocks noGrp="1"/>
          </p:cNvSpPr>
          <p:nvPr>
            <p:ph type="body" sz="quarter" idx="24"/>
          </p:nvPr>
        </p:nvSpPr>
        <p:spPr>
          <a:xfrm>
            <a:off x="211667" y="6288087"/>
            <a:ext cx="7321551" cy="501650"/>
          </a:xfrm>
        </p:spPr>
        <p:txBody>
          <a:bodyPr/>
          <a:lstStyle/>
          <a:p>
            <a:pPr lvl="0"/>
            <a:endParaRPr lang="en-US" dirty="0"/>
          </a:p>
        </p:txBody>
      </p:sp>
    </p:spTree>
    <p:extLst>
      <p:ext uri="{BB962C8B-B14F-4D97-AF65-F5344CB8AC3E}">
        <p14:creationId xmlns:p14="http://schemas.microsoft.com/office/powerpoint/2010/main" val="2896011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a:xfrm>
            <a:off x="211016" y="1825626"/>
            <a:ext cx="3130899" cy="1774825"/>
          </a:xfrm>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3"/>
          </p:nvPr>
        </p:nvSpPr>
        <p:spPr>
          <a:xfrm>
            <a:off x="3613151" y="1844676"/>
            <a:ext cx="3223683" cy="1789113"/>
          </a:xfrm>
        </p:spPr>
        <p:txBody>
          <a:bodyPr/>
          <a:lstStyle/>
          <a:p>
            <a:pPr lvl="0"/>
            <a:endParaRPr lang="en-US" dirty="0"/>
          </a:p>
        </p:txBody>
      </p:sp>
      <p:sp>
        <p:nvSpPr>
          <p:cNvPr id="7" name="Content Placeholder 4"/>
          <p:cNvSpPr>
            <a:spLocks noGrp="1"/>
          </p:cNvSpPr>
          <p:nvPr>
            <p:ph sz="quarter" idx="14"/>
          </p:nvPr>
        </p:nvSpPr>
        <p:spPr>
          <a:xfrm>
            <a:off x="7198133" y="1844676"/>
            <a:ext cx="3223683" cy="1789113"/>
          </a:xfrm>
        </p:spPr>
        <p:txBody>
          <a:bodyPr/>
          <a:lstStyle/>
          <a:p>
            <a:pPr lvl="0"/>
            <a:endParaRPr lang="en-US" dirty="0"/>
          </a:p>
        </p:txBody>
      </p:sp>
      <p:sp>
        <p:nvSpPr>
          <p:cNvPr id="8" name="Content Placeholder 4"/>
          <p:cNvSpPr>
            <a:spLocks noGrp="1"/>
          </p:cNvSpPr>
          <p:nvPr>
            <p:ph sz="quarter" idx="15"/>
          </p:nvPr>
        </p:nvSpPr>
        <p:spPr>
          <a:xfrm>
            <a:off x="7198133" y="3752397"/>
            <a:ext cx="3223683" cy="1789113"/>
          </a:xfrm>
        </p:spPr>
        <p:txBody>
          <a:bodyPr/>
          <a:lstStyle/>
          <a:p>
            <a:pPr lvl="0"/>
            <a:endParaRPr lang="en-US" dirty="0"/>
          </a:p>
        </p:txBody>
      </p:sp>
      <p:sp>
        <p:nvSpPr>
          <p:cNvPr id="9" name="Content Placeholder 4"/>
          <p:cNvSpPr>
            <a:spLocks noGrp="1"/>
          </p:cNvSpPr>
          <p:nvPr>
            <p:ph sz="quarter" idx="16"/>
          </p:nvPr>
        </p:nvSpPr>
        <p:spPr>
          <a:xfrm>
            <a:off x="3751036" y="3752397"/>
            <a:ext cx="3223683" cy="1789113"/>
          </a:xfrm>
        </p:spPr>
        <p:txBody>
          <a:bodyPr/>
          <a:lstStyle/>
          <a:p>
            <a:pPr lvl="0"/>
            <a:endParaRPr lang="en-US" dirty="0"/>
          </a:p>
        </p:txBody>
      </p:sp>
      <p:sp>
        <p:nvSpPr>
          <p:cNvPr id="10" name="Content Placeholder 4"/>
          <p:cNvSpPr>
            <a:spLocks noGrp="1"/>
          </p:cNvSpPr>
          <p:nvPr>
            <p:ph sz="quarter" idx="17"/>
          </p:nvPr>
        </p:nvSpPr>
        <p:spPr>
          <a:xfrm>
            <a:off x="211016" y="3752396"/>
            <a:ext cx="3223683" cy="1789113"/>
          </a:xfrm>
        </p:spPr>
        <p:txBody>
          <a:bodyPr/>
          <a:lstStyle/>
          <a:p>
            <a:pPr lvl="0"/>
            <a:endParaRPr lang="en-US" dirty="0"/>
          </a:p>
        </p:txBody>
      </p:sp>
      <p:sp>
        <p:nvSpPr>
          <p:cNvPr id="11" name="Content Placeholder 4"/>
          <p:cNvSpPr>
            <a:spLocks noGrp="1"/>
          </p:cNvSpPr>
          <p:nvPr>
            <p:ph sz="quarter" idx="18"/>
          </p:nvPr>
        </p:nvSpPr>
        <p:spPr>
          <a:xfrm>
            <a:off x="5496228" y="2633890"/>
            <a:ext cx="3223683" cy="1789113"/>
          </a:xfrm>
        </p:spPr>
        <p:txBody>
          <a:bodyPr/>
          <a:lstStyle/>
          <a:p>
            <a:pPr lvl="0"/>
            <a:endParaRPr lang="en-US" dirty="0"/>
          </a:p>
        </p:txBody>
      </p:sp>
      <p:sp>
        <p:nvSpPr>
          <p:cNvPr id="12" name="Content Placeholder 4"/>
          <p:cNvSpPr>
            <a:spLocks noGrp="1"/>
          </p:cNvSpPr>
          <p:nvPr>
            <p:ph sz="quarter" idx="19"/>
          </p:nvPr>
        </p:nvSpPr>
        <p:spPr>
          <a:xfrm>
            <a:off x="1730073" y="2633890"/>
            <a:ext cx="3223683" cy="1789113"/>
          </a:xfrm>
        </p:spPr>
        <p:txBody>
          <a:bodyPr/>
          <a:lstStyle/>
          <a:p>
            <a:pPr lvl="0"/>
            <a:endParaRPr lang="en-US" dirty="0"/>
          </a:p>
        </p:txBody>
      </p:sp>
      <p:sp>
        <p:nvSpPr>
          <p:cNvPr id="13" name="Content Placeholder 4"/>
          <p:cNvSpPr>
            <a:spLocks noGrp="1"/>
          </p:cNvSpPr>
          <p:nvPr>
            <p:ph sz="quarter" idx="20"/>
          </p:nvPr>
        </p:nvSpPr>
        <p:spPr>
          <a:xfrm>
            <a:off x="3724859" y="2633890"/>
            <a:ext cx="3223683" cy="1789113"/>
          </a:xfrm>
        </p:spPr>
        <p:txBody>
          <a:bodyPr/>
          <a:lstStyle/>
          <a:p>
            <a:pPr lvl="0"/>
            <a:endParaRPr lang="en-US" dirty="0"/>
          </a:p>
        </p:txBody>
      </p:sp>
      <p:sp>
        <p:nvSpPr>
          <p:cNvPr id="14" name="Content Placeholder 4"/>
          <p:cNvSpPr>
            <a:spLocks noGrp="1"/>
          </p:cNvSpPr>
          <p:nvPr>
            <p:ph sz="quarter" idx="21"/>
          </p:nvPr>
        </p:nvSpPr>
        <p:spPr>
          <a:xfrm>
            <a:off x="7959023" y="2633890"/>
            <a:ext cx="3223683" cy="1789113"/>
          </a:xfrm>
        </p:spPr>
        <p:txBody>
          <a:bodyPr/>
          <a:lstStyle/>
          <a:p>
            <a:pPr lvl="0"/>
            <a:endParaRPr lang="en-US" dirty="0"/>
          </a:p>
        </p:txBody>
      </p:sp>
      <p:sp>
        <p:nvSpPr>
          <p:cNvPr id="15" name="Content Placeholder 4"/>
          <p:cNvSpPr>
            <a:spLocks noGrp="1"/>
          </p:cNvSpPr>
          <p:nvPr>
            <p:ph sz="quarter" idx="22"/>
          </p:nvPr>
        </p:nvSpPr>
        <p:spPr>
          <a:xfrm>
            <a:off x="1744565" y="3265148"/>
            <a:ext cx="3223683" cy="1789113"/>
          </a:xfrm>
        </p:spPr>
        <p:txBody>
          <a:bodyPr/>
          <a:lstStyle/>
          <a:p>
            <a:pPr lvl="0"/>
            <a:endParaRPr lang="en-US" dirty="0"/>
          </a:p>
        </p:txBody>
      </p:sp>
      <p:sp>
        <p:nvSpPr>
          <p:cNvPr id="17" name="Text Placeholder 16"/>
          <p:cNvSpPr>
            <a:spLocks noGrp="1"/>
          </p:cNvSpPr>
          <p:nvPr>
            <p:ph type="body" sz="quarter" idx="23"/>
          </p:nvPr>
        </p:nvSpPr>
        <p:spPr>
          <a:xfrm>
            <a:off x="211667" y="5699125"/>
            <a:ext cx="7321551" cy="457200"/>
          </a:xfrm>
        </p:spPr>
        <p:txBody>
          <a:bodyPr/>
          <a:lstStyle/>
          <a:p>
            <a:pPr lvl="0"/>
            <a:endParaRPr lang="en-US" dirty="0"/>
          </a:p>
        </p:txBody>
      </p:sp>
      <p:sp>
        <p:nvSpPr>
          <p:cNvPr id="19" name="Text Placeholder 18"/>
          <p:cNvSpPr>
            <a:spLocks noGrp="1"/>
          </p:cNvSpPr>
          <p:nvPr>
            <p:ph type="body" sz="quarter" idx="24"/>
          </p:nvPr>
        </p:nvSpPr>
        <p:spPr>
          <a:xfrm>
            <a:off x="211667" y="6288087"/>
            <a:ext cx="7321551" cy="501650"/>
          </a:xfrm>
        </p:spPr>
        <p:txBody>
          <a:bodyPr/>
          <a:lstStyle/>
          <a:p>
            <a:pPr lvl="0"/>
            <a:endParaRPr lang="en-US" dirty="0"/>
          </a:p>
        </p:txBody>
      </p:sp>
    </p:spTree>
    <p:extLst>
      <p:ext uri="{BB962C8B-B14F-4D97-AF65-F5344CB8AC3E}">
        <p14:creationId xmlns:p14="http://schemas.microsoft.com/office/powerpoint/2010/main" val="29988355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Navigating the Annual Determinations Data Sheets February 2025</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3600450" y="2800350"/>
            <a:ext cx="3836988" cy="300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4200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Navigating the Annual Determinations Data Sheets February 2025</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3600450" y="2800350"/>
            <a:ext cx="3836988" cy="300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18103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Navigating the Annual Determinations Data Sheets February 2025</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3600450" y="2800350"/>
            <a:ext cx="3836988" cy="300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22398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Navigating the Annual Determinations Data Sheets February 2025</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3600450" y="2800350"/>
            <a:ext cx="3836988" cy="300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70926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Navigating the Annual Determinations Data Sheets February 2025</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3600450" y="2800350"/>
            <a:ext cx="3836988" cy="300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821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3276600" cy="197485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Content Placeholder 3"/>
          <p:cNvSpPr>
            <a:spLocks noGrp="1"/>
          </p:cNvSpPr>
          <p:nvPr>
            <p:ph sz="half" idx="2"/>
          </p:nvPr>
        </p:nvSpPr>
        <p:spPr>
          <a:xfrm>
            <a:off x="7962900" y="1825625"/>
            <a:ext cx="3390900" cy="197485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0" name="Footer Placeholder 9"/>
          <p:cNvSpPr>
            <a:spLocks noGrp="1"/>
          </p:cNvSpPr>
          <p:nvPr>
            <p:ph type="ftr" sz="quarter" idx="11"/>
          </p:nvPr>
        </p:nvSpPr>
        <p:spPr>
          <a:xfrm>
            <a:off x="2819400" y="6356350"/>
            <a:ext cx="4114800" cy="365125"/>
          </a:xfrm>
        </p:spPr>
        <p:txBody>
          <a:bodyPr/>
          <a:lstStyle>
            <a:lvl1pPr>
              <a:defRPr>
                <a:solidFill>
                  <a:schemeClr val="accent1">
                    <a:lumMod val="50000"/>
                  </a:schemeClr>
                </a:solidFill>
                <a:latin typeface="Arial" panose="020B0604020202020204" pitchFamily="34" charset="0"/>
                <a:cs typeface="Arial" panose="020B0604020202020204" pitchFamily="34" charset="0"/>
              </a:defRPr>
            </a:lvl1pPr>
          </a:lstStyle>
          <a:p>
            <a:r>
              <a:rPr lang="en-US"/>
              <a:t>Navigating the Annual Determinations Data Sheets February 2025</a:t>
            </a:r>
            <a:endParaRPr lang="en-US" dirty="0"/>
          </a:p>
        </p:txBody>
      </p:sp>
      <p:sp>
        <p:nvSpPr>
          <p:cNvPr id="11" name="Slide Number Placeholder 10"/>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0535E65-2398-45FF-9C2C-B1AB07D87C2F}" type="slidenum">
              <a:rPr lang="en-US" smtClean="0"/>
              <a:pPr/>
              <a:t>‹#›</a:t>
            </a:fld>
            <a:endParaRPr lang="en-US" dirty="0"/>
          </a:p>
        </p:txBody>
      </p:sp>
      <p:sp>
        <p:nvSpPr>
          <p:cNvPr id="7" name="Content Placeholder 3"/>
          <p:cNvSpPr>
            <a:spLocks noGrp="1"/>
          </p:cNvSpPr>
          <p:nvPr>
            <p:ph sz="half" idx="13"/>
          </p:nvPr>
        </p:nvSpPr>
        <p:spPr>
          <a:xfrm>
            <a:off x="7962900" y="3935412"/>
            <a:ext cx="3390899" cy="197485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8" name="Content Placeholder 2"/>
          <p:cNvSpPr>
            <a:spLocks noGrp="1"/>
          </p:cNvSpPr>
          <p:nvPr>
            <p:ph sz="half" idx="14"/>
          </p:nvPr>
        </p:nvSpPr>
        <p:spPr>
          <a:xfrm>
            <a:off x="838200" y="3935412"/>
            <a:ext cx="3276600" cy="197485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9" name="Content Placeholder 3"/>
          <p:cNvSpPr>
            <a:spLocks noGrp="1"/>
          </p:cNvSpPr>
          <p:nvPr>
            <p:ph sz="half" idx="15"/>
          </p:nvPr>
        </p:nvSpPr>
        <p:spPr>
          <a:xfrm>
            <a:off x="4343400" y="1825625"/>
            <a:ext cx="3390900" cy="197485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2" name="Content Placeholder 3"/>
          <p:cNvSpPr>
            <a:spLocks noGrp="1"/>
          </p:cNvSpPr>
          <p:nvPr>
            <p:ph sz="half" idx="16"/>
          </p:nvPr>
        </p:nvSpPr>
        <p:spPr>
          <a:xfrm>
            <a:off x="4343400" y="3935412"/>
            <a:ext cx="3390900" cy="197485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9629715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Navigating the Annual Determinations Data Sheets February 2025</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3600450" y="2800350"/>
            <a:ext cx="3836988" cy="300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24836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3600" baseline="0"/>
            </a:lvl1pPr>
          </a:lstStyle>
          <a:p>
            <a:r>
              <a:rPr lang="en-US" dirty="0"/>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Tom Torlakson</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37117381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Navigating the Annual Determinations Data Sheets February 2025</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29941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2712"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2301"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t>Navigating the Annual Determinations Data Sheets February 2025</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73414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lnSpc>
                <a:spcPct val="100000"/>
              </a:lnSpc>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9645"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lnSpc>
                <a:spcPct val="100000"/>
              </a:lnSpc>
              <a:spcBef>
                <a:spcPts val="1000"/>
              </a:spcBef>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67434"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en-US"/>
              <a:t>Navigating the Annual Determinations Data Sheets February 2025</a:t>
            </a:r>
            <a:endParaRPr lang="en-US" dirty="0"/>
          </a:p>
        </p:txBody>
      </p:sp>
      <p:sp>
        <p:nvSpPr>
          <p:cNvPr id="9" name="Slide Number Placeholder 8"/>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20333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a:t>Navigating the Annual Determinations Data Sheets February 2025</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58838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4840221" y="1782985"/>
            <a:ext cx="7010400" cy="4087368"/>
          </a:xfrm>
        </p:spPr>
        <p:txBody>
          <a:bodyPr anchor="t"/>
          <a:lstStyle>
            <a:lvl1pPr marL="0" indent="0">
              <a:lnSpc>
                <a:spcPct val="100000"/>
              </a:lnSpc>
              <a:spcBef>
                <a:spcPts val="1200"/>
              </a:spcBef>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lnSpc>
                <a:spcPct val="100000"/>
              </a:lnSpc>
              <a:spcBef>
                <a:spcPts val="1200"/>
              </a:spcBef>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a:t>Navigating the Annual Determinations Data Sheets February 2025</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99236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lnSpc>
                <a:spcPct val="100000"/>
              </a:lnSpc>
              <a:spcBef>
                <a:spcPts val="1200"/>
              </a:spcBef>
              <a:defRPr sz="32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en-US"/>
              <a:t>Navigating the Annual Determinations Data Sheets February 2025</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13162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5" name="Content Placeholder 4"/>
          <p:cNvSpPr>
            <a:spLocks noGrp="1"/>
          </p:cNvSpPr>
          <p:nvPr>
            <p:ph sz="quarter" idx="11"/>
          </p:nvPr>
        </p:nvSpPr>
        <p:spPr>
          <a:xfrm>
            <a:off x="414869" y="1837510"/>
            <a:ext cx="11353798" cy="43542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920505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4000" baseline="0"/>
            </a:lvl1pPr>
          </a:lstStyle>
          <a:p>
            <a:r>
              <a:rPr lang="en-US" dirty="0"/>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Tom Torlakson</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53818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90688"/>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a:xfrm>
            <a:off x="2876550" y="6356350"/>
            <a:ext cx="4114800" cy="365125"/>
          </a:xfrm>
        </p:spPr>
        <p:txBody>
          <a:bodyPr/>
          <a:lstStyle/>
          <a:p>
            <a:r>
              <a:rPr lang="en-US">
                <a:solidFill>
                  <a:schemeClr val="accent1">
                    <a:lumMod val="50000"/>
                  </a:schemeClr>
                </a:solidFill>
                <a:latin typeface="Arial" panose="020B0604020202020204" pitchFamily="34" charset="0"/>
                <a:cs typeface="Arial" panose="020B0604020202020204" pitchFamily="34" charset="0"/>
              </a:rPr>
              <a:t>Navigating the Annual Determinations Data Sheets February 2025</a:t>
            </a:r>
            <a:endParaRPr lang="en-US" dirty="0">
              <a:solidFill>
                <a:schemeClr val="accent1">
                  <a:lumMod val="50000"/>
                </a:schemeClr>
              </a:solidFill>
              <a:latin typeface="Arial" panose="020B0604020202020204" pitchFamily="34" charset="0"/>
              <a:cs typeface="Arial" panose="020B0604020202020204" pitchFamily="34" charset="0"/>
            </a:endParaRPr>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0535E65-2398-45FF-9C2C-B1AB07D87C2F}" type="slidenum">
              <a:rPr lang="en-US" smtClean="0"/>
              <a:pPr/>
              <a:t>‹#›</a:t>
            </a:fld>
            <a:endParaRPr lang="en-US" dirty="0"/>
          </a:p>
        </p:txBody>
      </p:sp>
    </p:spTree>
    <p:extLst>
      <p:ext uri="{BB962C8B-B14F-4D97-AF65-F5344CB8AC3E}">
        <p14:creationId xmlns:p14="http://schemas.microsoft.com/office/powerpoint/2010/main" val="19539961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Navigating the Annual Determinations Data Sheets February 2025</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13814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62712" y="1825625"/>
            <a:ext cx="560832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2301" y="1825625"/>
            <a:ext cx="56083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Navigating the Annual Determinations Data Sheets February 2025</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87013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9645"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67434"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Navigating the Annual Determinations Data Sheets February 2025</a:t>
            </a:r>
            <a:endParaRPr lang="en-US" dirty="0"/>
          </a:p>
        </p:txBody>
      </p:sp>
      <p:sp>
        <p:nvSpPr>
          <p:cNvPr id="9" name="Slide Number Placeholder 8"/>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94593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a:t>Navigating the Annual Determinations Data Sheets February 2025</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93965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4840221" y="1782985"/>
            <a:ext cx="7010400" cy="4087368"/>
          </a:xfrm>
        </p:spPr>
        <p:txBody>
          <a:bodyPr anchor="t"/>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a:t>Navigating the Annual Determinations Data Sheets February 2025</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58216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en-US"/>
              <a:t>Navigating the Annual Determinations Data Sheets February 2025</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16368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a:xfrm>
            <a:off x="211016" y="1825626"/>
            <a:ext cx="3130899" cy="1774825"/>
          </a:xfrm>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3"/>
          </p:nvPr>
        </p:nvSpPr>
        <p:spPr>
          <a:xfrm>
            <a:off x="3613151" y="1844676"/>
            <a:ext cx="3223683" cy="1789113"/>
          </a:xfrm>
        </p:spPr>
        <p:txBody>
          <a:bodyPr/>
          <a:lstStyle/>
          <a:p>
            <a:pPr lvl="0"/>
            <a:endParaRPr lang="en-US" dirty="0"/>
          </a:p>
        </p:txBody>
      </p:sp>
      <p:sp>
        <p:nvSpPr>
          <p:cNvPr id="7" name="Content Placeholder 4"/>
          <p:cNvSpPr>
            <a:spLocks noGrp="1"/>
          </p:cNvSpPr>
          <p:nvPr>
            <p:ph sz="quarter" idx="14"/>
          </p:nvPr>
        </p:nvSpPr>
        <p:spPr>
          <a:xfrm>
            <a:off x="7198133" y="1844676"/>
            <a:ext cx="3223683" cy="1789113"/>
          </a:xfrm>
        </p:spPr>
        <p:txBody>
          <a:bodyPr/>
          <a:lstStyle/>
          <a:p>
            <a:pPr lvl="0"/>
            <a:endParaRPr lang="en-US" dirty="0"/>
          </a:p>
        </p:txBody>
      </p:sp>
      <p:sp>
        <p:nvSpPr>
          <p:cNvPr id="8" name="Content Placeholder 4"/>
          <p:cNvSpPr>
            <a:spLocks noGrp="1"/>
          </p:cNvSpPr>
          <p:nvPr>
            <p:ph sz="quarter" idx="15"/>
          </p:nvPr>
        </p:nvSpPr>
        <p:spPr>
          <a:xfrm>
            <a:off x="7198133" y="3752397"/>
            <a:ext cx="3223683" cy="1789113"/>
          </a:xfrm>
        </p:spPr>
        <p:txBody>
          <a:bodyPr/>
          <a:lstStyle/>
          <a:p>
            <a:pPr lvl="0"/>
            <a:endParaRPr lang="en-US" dirty="0"/>
          </a:p>
        </p:txBody>
      </p:sp>
      <p:sp>
        <p:nvSpPr>
          <p:cNvPr id="9" name="Content Placeholder 4"/>
          <p:cNvSpPr>
            <a:spLocks noGrp="1"/>
          </p:cNvSpPr>
          <p:nvPr>
            <p:ph sz="quarter" idx="16"/>
          </p:nvPr>
        </p:nvSpPr>
        <p:spPr>
          <a:xfrm>
            <a:off x="3751036" y="3752397"/>
            <a:ext cx="3223683" cy="1789113"/>
          </a:xfrm>
        </p:spPr>
        <p:txBody>
          <a:bodyPr/>
          <a:lstStyle/>
          <a:p>
            <a:pPr lvl="0"/>
            <a:endParaRPr lang="en-US" dirty="0"/>
          </a:p>
        </p:txBody>
      </p:sp>
      <p:sp>
        <p:nvSpPr>
          <p:cNvPr id="10" name="Content Placeholder 4"/>
          <p:cNvSpPr>
            <a:spLocks noGrp="1"/>
          </p:cNvSpPr>
          <p:nvPr>
            <p:ph sz="quarter" idx="17"/>
          </p:nvPr>
        </p:nvSpPr>
        <p:spPr>
          <a:xfrm>
            <a:off x="211016" y="3752396"/>
            <a:ext cx="3223683" cy="1789113"/>
          </a:xfrm>
        </p:spPr>
        <p:txBody>
          <a:bodyPr/>
          <a:lstStyle/>
          <a:p>
            <a:pPr lvl="0"/>
            <a:endParaRPr lang="en-US" dirty="0"/>
          </a:p>
        </p:txBody>
      </p:sp>
      <p:sp>
        <p:nvSpPr>
          <p:cNvPr id="11" name="Content Placeholder 4"/>
          <p:cNvSpPr>
            <a:spLocks noGrp="1"/>
          </p:cNvSpPr>
          <p:nvPr>
            <p:ph sz="quarter" idx="18"/>
          </p:nvPr>
        </p:nvSpPr>
        <p:spPr>
          <a:xfrm>
            <a:off x="5496228" y="2633890"/>
            <a:ext cx="3223683" cy="1789113"/>
          </a:xfrm>
        </p:spPr>
        <p:txBody>
          <a:bodyPr/>
          <a:lstStyle/>
          <a:p>
            <a:pPr lvl="0"/>
            <a:endParaRPr lang="en-US" dirty="0"/>
          </a:p>
        </p:txBody>
      </p:sp>
      <p:sp>
        <p:nvSpPr>
          <p:cNvPr id="12" name="Content Placeholder 4"/>
          <p:cNvSpPr>
            <a:spLocks noGrp="1"/>
          </p:cNvSpPr>
          <p:nvPr>
            <p:ph sz="quarter" idx="19"/>
          </p:nvPr>
        </p:nvSpPr>
        <p:spPr>
          <a:xfrm>
            <a:off x="1730073" y="2633890"/>
            <a:ext cx="3223683" cy="1789113"/>
          </a:xfrm>
        </p:spPr>
        <p:txBody>
          <a:bodyPr/>
          <a:lstStyle/>
          <a:p>
            <a:pPr lvl="0"/>
            <a:endParaRPr lang="en-US" dirty="0"/>
          </a:p>
        </p:txBody>
      </p:sp>
      <p:sp>
        <p:nvSpPr>
          <p:cNvPr id="13" name="Content Placeholder 4"/>
          <p:cNvSpPr>
            <a:spLocks noGrp="1"/>
          </p:cNvSpPr>
          <p:nvPr>
            <p:ph sz="quarter" idx="20"/>
          </p:nvPr>
        </p:nvSpPr>
        <p:spPr>
          <a:xfrm>
            <a:off x="3724859" y="2633890"/>
            <a:ext cx="3223683" cy="1789113"/>
          </a:xfrm>
        </p:spPr>
        <p:txBody>
          <a:bodyPr/>
          <a:lstStyle/>
          <a:p>
            <a:pPr lvl="0"/>
            <a:endParaRPr lang="en-US" dirty="0"/>
          </a:p>
        </p:txBody>
      </p:sp>
      <p:sp>
        <p:nvSpPr>
          <p:cNvPr id="14" name="Content Placeholder 4"/>
          <p:cNvSpPr>
            <a:spLocks noGrp="1"/>
          </p:cNvSpPr>
          <p:nvPr>
            <p:ph sz="quarter" idx="21"/>
          </p:nvPr>
        </p:nvSpPr>
        <p:spPr>
          <a:xfrm>
            <a:off x="7959023" y="2633890"/>
            <a:ext cx="3223683" cy="1789113"/>
          </a:xfrm>
        </p:spPr>
        <p:txBody>
          <a:bodyPr/>
          <a:lstStyle/>
          <a:p>
            <a:pPr lvl="0"/>
            <a:endParaRPr lang="en-US" dirty="0"/>
          </a:p>
        </p:txBody>
      </p:sp>
      <p:sp>
        <p:nvSpPr>
          <p:cNvPr id="15" name="Content Placeholder 4"/>
          <p:cNvSpPr>
            <a:spLocks noGrp="1"/>
          </p:cNvSpPr>
          <p:nvPr>
            <p:ph sz="quarter" idx="22"/>
          </p:nvPr>
        </p:nvSpPr>
        <p:spPr>
          <a:xfrm>
            <a:off x="1744565" y="3265148"/>
            <a:ext cx="3223683" cy="1789113"/>
          </a:xfrm>
        </p:spPr>
        <p:txBody>
          <a:bodyPr/>
          <a:lstStyle/>
          <a:p>
            <a:pPr lvl="0"/>
            <a:endParaRPr lang="en-US" dirty="0"/>
          </a:p>
        </p:txBody>
      </p:sp>
      <p:sp>
        <p:nvSpPr>
          <p:cNvPr id="17" name="Text Placeholder 16"/>
          <p:cNvSpPr>
            <a:spLocks noGrp="1"/>
          </p:cNvSpPr>
          <p:nvPr>
            <p:ph type="body" sz="quarter" idx="23"/>
          </p:nvPr>
        </p:nvSpPr>
        <p:spPr>
          <a:xfrm>
            <a:off x="211667" y="5699125"/>
            <a:ext cx="7321551" cy="457200"/>
          </a:xfrm>
        </p:spPr>
        <p:txBody>
          <a:bodyPr/>
          <a:lstStyle/>
          <a:p>
            <a:pPr lvl="0"/>
            <a:endParaRPr lang="en-US" dirty="0"/>
          </a:p>
        </p:txBody>
      </p:sp>
      <p:sp>
        <p:nvSpPr>
          <p:cNvPr id="19" name="Text Placeholder 18"/>
          <p:cNvSpPr>
            <a:spLocks noGrp="1"/>
          </p:cNvSpPr>
          <p:nvPr>
            <p:ph type="body" sz="quarter" idx="24"/>
          </p:nvPr>
        </p:nvSpPr>
        <p:spPr>
          <a:xfrm>
            <a:off x="211667" y="6288087"/>
            <a:ext cx="7321551" cy="501650"/>
          </a:xfrm>
        </p:spPr>
        <p:txBody>
          <a:bodyPr/>
          <a:lstStyle/>
          <a:p>
            <a:pPr lvl="0"/>
            <a:endParaRPr lang="en-US" dirty="0"/>
          </a:p>
        </p:txBody>
      </p:sp>
    </p:spTree>
    <p:extLst>
      <p:ext uri="{BB962C8B-B14F-4D97-AF65-F5344CB8AC3E}">
        <p14:creationId xmlns:p14="http://schemas.microsoft.com/office/powerpoint/2010/main" val="24700222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9"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en-US"/>
              <a:t>Navigating the Annual Determinations Data Sheets February 2025</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8" name="Content Placeholder 2"/>
          <p:cNvSpPr>
            <a:spLocks noGrp="1"/>
          </p:cNvSpPr>
          <p:nvPr>
            <p:ph idx="13" hasCustomPrompt="1"/>
          </p:nvPr>
        </p:nvSpPr>
        <p:spPr>
          <a:xfrm>
            <a:off x="3765071"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9" name="Content Placeholder 2"/>
          <p:cNvSpPr>
            <a:spLocks noGrp="1"/>
          </p:cNvSpPr>
          <p:nvPr>
            <p:ph idx="14" hasCustomPrompt="1"/>
          </p:nvPr>
        </p:nvSpPr>
        <p:spPr>
          <a:xfrm>
            <a:off x="6818602"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10" name="Content Placeholder 2"/>
          <p:cNvSpPr>
            <a:spLocks noGrp="1"/>
          </p:cNvSpPr>
          <p:nvPr>
            <p:ph idx="15" hasCustomPrompt="1"/>
          </p:nvPr>
        </p:nvSpPr>
        <p:spPr>
          <a:xfrm>
            <a:off x="536449"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11" name="Content Placeholder 2"/>
          <p:cNvSpPr>
            <a:spLocks noGrp="1"/>
          </p:cNvSpPr>
          <p:nvPr>
            <p:ph idx="16" hasCustomPrompt="1"/>
          </p:nvPr>
        </p:nvSpPr>
        <p:spPr>
          <a:xfrm>
            <a:off x="3765070"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12" name="Content Placeholder 2"/>
          <p:cNvSpPr>
            <a:spLocks noGrp="1"/>
          </p:cNvSpPr>
          <p:nvPr>
            <p:ph idx="17" hasCustomPrompt="1"/>
          </p:nvPr>
        </p:nvSpPr>
        <p:spPr>
          <a:xfrm>
            <a:off x="7185603"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5" name="Content Placeholder 4"/>
          <p:cNvSpPr>
            <a:spLocks noGrp="1"/>
          </p:cNvSpPr>
          <p:nvPr>
            <p:ph sz="quarter" idx="18"/>
          </p:nvPr>
        </p:nvSpPr>
        <p:spPr>
          <a:xfrm>
            <a:off x="1480045" y="5807075"/>
            <a:ext cx="1219200" cy="914400"/>
          </a:xfrm>
        </p:spPr>
        <p:txBody>
          <a:bodyPr/>
          <a:lstStyle/>
          <a:p>
            <a:pPr lvl="0"/>
            <a:r>
              <a:rPr lang="en-US" dirty="0"/>
              <a:t>Click </a:t>
            </a:r>
          </a:p>
        </p:txBody>
      </p:sp>
    </p:spTree>
    <p:extLst>
      <p:ext uri="{BB962C8B-B14F-4D97-AF65-F5344CB8AC3E}">
        <p14:creationId xmlns:p14="http://schemas.microsoft.com/office/powerpoint/2010/main" val="32204586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9"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en-US"/>
              <a:t>Navigating the Annual Determinations Data Sheets February 2025</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8" name="Content Placeholder 2"/>
          <p:cNvSpPr>
            <a:spLocks noGrp="1"/>
          </p:cNvSpPr>
          <p:nvPr>
            <p:ph idx="13" hasCustomPrompt="1"/>
          </p:nvPr>
        </p:nvSpPr>
        <p:spPr>
          <a:xfrm>
            <a:off x="3765071"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9" name="Content Placeholder 2"/>
          <p:cNvSpPr>
            <a:spLocks noGrp="1"/>
          </p:cNvSpPr>
          <p:nvPr>
            <p:ph idx="14" hasCustomPrompt="1"/>
          </p:nvPr>
        </p:nvSpPr>
        <p:spPr>
          <a:xfrm>
            <a:off x="6818602"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10" name="Content Placeholder 2"/>
          <p:cNvSpPr>
            <a:spLocks noGrp="1"/>
          </p:cNvSpPr>
          <p:nvPr>
            <p:ph idx="15" hasCustomPrompt="1"/>
          </p:nvPr>
        </p:nvSpPr>
        <p:spPr>
          <a:xfrm>
            <a:off x="536449"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11" name="Content Placeholder 2"/>
          <p:cNvSpPr>
            <a:spLocks noGrp="1"/>
          </p:cNvSpPr>
          <p:nvPr>
            <p:ph idx="16" hasCustomPrompt="1"/>
          </p:nvPr>
        </p:nvSpPr>
        <p:spPr>
          <a:xfrm>
            <a:off x="3765070"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12" name="Content Placeholder 2"/>
          <p:cNvSpPr>
            <a:spLocks noGrp="1"/>
          </p:cNvSpPr>
          <p:nvPr>
            <p:ph idx="17" hasCustomPrompt="1"/>
          </p:nvPr>
        </p:nvSpPr>
        <p:spPr>
          <a:xfrm>
            <a:off x="7185603"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5" name="Content Placeholder 4"/>
          <p:cNvSpPr>
            <a:spLocks noGrp="1"/>
          </p:cNvSpPr>
          <p:nvPr>
            <p:ph sz="quarter" idx="18"/>
          </p:nvPr>
        </p:nvSpPr>
        <p:spPr>
          <a:xfrm>
            <a:off x="1480045" y="5807075"/>
            <a:ext cx="1219200" cy="914400"/>
          </a:xfrm>
        </p:spPr>
        <p:txBody>
          <a:bodyPr/>
          <a:lstStyle/>
          <a:p>
            <a:pPr lvl="0"/>
            <a:r>
              <a:rPr lang="en-US" dirty="0"/>
              <a:t>Click </a:t>
            </a:r>
          </a:p>
        </p:txBody>
      </p:sp>
    </p:spTree>
    <p:extLst>
      <p:ext uri="{BB962C8B-B14F-4D97-AF65-F5344CB8AC3E}">
        <p14:creationId xmlns:p14="http://schemas.microsoft.com/office/powerpoint/2010/main" val="4647399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a:t>Navigating the Annual Determinations Data Sheets February 2025</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6" name="Content Placeholder 5"/>
          <p:cNvSpPr>
            <a:spLocks noGrp="1"/>
          </p:cNvSpPr>
          <p:nvPr>
            <p:ph sz="quarter" idx="13"/>
          </p:nvPr>
        </p:nvSpPr>
        <p:spPr>
          <a:xfrm>
            <a:off x="217715" y="1820636"/>
            <a:ext cx="11397343" cy="4318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4"/>
          </p:nvPr>
        </p:nvSpPr>
        <p:spPr>
          <a:xfrm>
            <a:off x="3679373" y="6356350"/>
            <a:ext cx="4746169" cy="365125"/>
          </a:xfrm>
        </p:spPr>
        <p:txBody>
          <a:bodyPr/>
          <a:lstStyle/>
          <a:p>
            <a:pPr lvl="0"/>
            <a:r>
              <a:rPr lang="en-US" dirty="0"/>
              <a:t>Click to edit </a:t>
            </a:r>
          </a:p>
        </p:txBody>
      </p:sp>
    </p:spTree>
    <p:extLst>
      <p:ext uri="{BB962C8B-B14F-4D97-AF65-F5344CB8AC3E}">
        <p14:creationId xmlns:p14="http://schemas.microsoft.com/office/powerpoint/2010/main" val="341448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441575"/>
            <a:ext cx="10515600" cy="1325563"/>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4" name="Footer Placeholder 3"/>
          <p:cNvSpPr>
            <a:spLocks noGrp="1"/>
          </p:cNvSpPr>
          <p:nvPr>
            <p:ph type="ftr" sz="quarter" idx="11"/>
          </p:nvPr>
        </p:nvSpPr>
        <p:spPr>
          <a:xfrm>
            <a:off x="2362200" y="6340475"/>
            <a:ext cx="4114800" cy="365125"/>
          </a:xfrm>
        </p:spPr>
        <p:txBody>
          <a:bodyPr/>
          <a:lstStyle>
            <a:lvl1pPr>
              <a:defRPr>
                <a:solidFill>
                  <a:schemeClr val="accent1">
                    <a:lumMod val="50000"/>
                  </a:schemeClr>
                </a:solidFill>
                <a:latin typeface="Arial" panose="020B0604020202020204" pitchFamily="34" charset="0"/>
                <a:cs typeface="Arial" panose="020B0604020202020204" pitchFamily="34" charset="0"/>
              </a:defRPr>
            </a:lvl1pPr>
          </a:lstStyle>
          <a:p>
            <a:r>
              <a:rPr lang="en-US"/>
              <a:t>Navigating the Annual Determinations Data Sheets February 2025</a:t>
            </a:r>
            <a:endParaRPr lang="en-US" dirty="0"/>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0535E65-2398-45FF-9C2C-B1AB07D87C2F}" type="slidenum">
              <a:rPr lang="en-US" smtClean="0"/>
              <a:pPr/>
              <a:t>‹#›</a:t>
            </a:fld>
            <a:endParaRPr lang="en-US" dirty="0"/>
          </a:p>
        </p:txBody>
      </p:sp>
    </p:spTree>
    <p:extLst>
      <p:ext uri="{BB962C8B-B14F-4D97-AF65-F5344CB8AC3E}">
        <p14:creationId xmlns:p14="http://schemas.microsoft.com/office/powerpoint/2010/main" val="29201947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4000" baseline="0"/>
            </a:lvl1pPr>
          </a:lstStyle>
          <a:p>
            <a:r>
              <a:rPr lang="en-US" dirty="0"/>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Tom Torlakson</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35614112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Navigating the Annual Determinations Data Sheets February 2025</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40421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62712" y="1825625"/>
            <a:ext cx="560832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2301" y="1825625"/>
            <a:ext cx="56083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Navigating the Annual Determinations Data Sheets February 2025</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960282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9645"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67434"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Navigating the Annual Determinations Data Sheets February 2025</a:t>
            </a:r>
            <a:endParaRPr lang="en-US" dirty="0"/>
          </a:p>
        </p:txBody>
      </p:sp>
      <p:sp>
        <p:nvSpPr>
          <p:cNvPr id="9" name="Slide Number Placeholder 8"/>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99452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a:t>Navigating the Annual Determinations Data Sheets February 2025</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71655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4840221" y="1782985"/>
            <a:ext cx="7010400" cy="4087368"/>
          </a:xfrm>
        </p:spPr>
        <p:txBody>
          <a:bodyPr anchor="t"/>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a:t>Navigating the Annual Determinations Data Sheets February 2025</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95547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en-US"/>
              <a:t>Navigating the Annual Determinations Data Sheets February 2025</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57162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9"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en-US"/>
              <a:t>Navigating the Annual Determinations Data Sheets February 2025</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8" name="Content Placeholder 2"/>
          <p:cNvSpPr>
            <a:spLocks noGrp="1"/>
          </p:cNvSpPr>
          <p:nvPr>
            <p:ph idx="13" hasCustomPrompt="1"/>
          </p:nvPr>
        </p:nvSpPr>
        <p:spPr>
          <a:xfrm>
            <a:off x="3765071"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9" name="Content Placeholder 2"/>
          <p:cNvSpPr>
            <a:spLocks noGrp="1"/>
          </p:cNvSpPr>
          <p:nvPr>
            <p:ph idx="14" hasCustomPrompt="1"/>
          </p:nvPr>
        </p:nvSpPr>
        <p:spPr>
          <a:xfrm>
            <a:off x="6818602"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10" name="Content Placeholder 2"/>
          <p:cNvSpPr>
            <a:spLocks noGrp="1"/>
          </p:cNvSpPr>
          <p:nvPr>
            <p:ph idx="15" hasCustomPrompt="1"/>
          </p:nvPr>
        </p:nvSpPr>
        <p:spPr>
          <a:xfrm>
            <a:off x="536449"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11" name="Content Placeholder 2"/>
          <p:cNvSpPr>
            <a:spLocks noGrp="1"/>
          </p:cNvSpPr>
          <p:nvPr>
            <p:ph idx="16" hasCustomPrompt="1"/>
          </p:nvPr>
        </p:nvSpPr>
        <p:spPr>
          <a:xfrm>
            <a:off x="3765070"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12" name="Content Placeholder 2"/>
          <p:cNvSpPr>
            <a:spLocks noGrp="1"/>
          </p:cNvSpPr>
          <p:nvPr>
            <p:ph idx="17" hasCustomPrompt="1"/>
          </p:nvPr>
        </p:nvSpPr>
        <p:spPr>
          <a:xfrm>
            <a:off x="7185603"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5" name="Content Placeholder 4"/>
          <p:cNvSpPr>
            <a:spLocks noGrp="1"/>
          </p:cNvSpPr>
          <p:nvPr>
            <p:ph sz="quarter" idx="18"/>
          </p:nvPr>
        </p:nvSpPr>
        <p:spPr>
          <a:xfrm>
            <a:off x="1480045" y="5807075"/>
            <a:ext cx="1219200" cy="914400"/>
          </a:xfrm>
        </p:spPr>
        <p:txBody>
          <a:bodyPr/>
          <a:lstStyle/>
          <a:p>
            <a:pPr lvl="0"/>
            <a:r>
              <a:rPr lang="en-US" dirty="0"/>
              <a:t>Click </a:t>
            </a:r>
          </a:p>
        </p:txBody>
      </p:sp>
    </p:spTree>
    <p:extLst>
      <p:ext uri="{BB962C8B-B14F-4D97-AF65-F5344CB8AC3E}">
        <p14:creationId xmlns:p14="http://schemas.microsoft.com/office/powerpoint/2010/main" val="20642923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9"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en-US"/>
              <a:t>Navigating the Annual Determinations Data Sheets February 2025</a:t>
            </a:r>
            <a:endParaRPr lang="en-US" dirty="0"/>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8" name="Content Placeholder 2"/>
          <p:cNvSpPr>
            <a:spLocks noGrp="1"/>
          </p:cNvSpPr>
          <p:nvPr>
            <p:ph idx="13" hasCustomPrompt="1"/>
          </p:nvPr>
        </p:nvSpPr>
        <p:spPr>
          <a:xfrm>
            <a:off x="3765071"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9" name="Content Placeholder 2"/>
          <p:cNvSpPr>
            <a:spLocks noGrp="1"/>
          </p:cNvSpPr>
          <p:nvPr>
            <p:ph idx="14" hasCustomPrompt="1"/>
          </p:nvPr>
        </p:nvSpPr>
        <p:spPr>
          <a:xfrm>
            <a:off x="6818602"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10" name="Content Placeholder 2"/>
          <p:cNvSpPr>
            <a:spLocks noGrp="1"/>
          </p:cNvSpPr>
          <p:nvPr>
            <p:ph idx="15" hasCustomPrompt="1"/>
          </p:nvPr>
        </p:nvSpPr>
        <p:spPr>
          <a:xfrm>
            <a:off x="536449"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11" name="Content Placeholder 2"/>
          <p:cNvSpPr>
            <a:spLocks noGrp="1"/>
          </p:cNvSpPr>
          <p:nvPr>
            <p:ph idx="16" hasCustomPrompt="1"/>
          </p:nvPr>
        </p:nvSpPr>
        <p:spPr>
          <a:xfrm>
            <a:off x="3765070"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12" name="Content Placeholder 2"/>
          <p:cNvSpPr>
            <a:spLocks noGrp="1"/>
          </p:cNvSpPr>
          <p:nvPr>
            <p:ph idx="17" hasCustomPrompt="1"/>
          </p:nvPr>
        </p:nvSpPr>
        <p:spPr>
          <a:xfrm>
            <a:off x="7185603"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5" name="Content Placeholder 4"/>
          <p:cNvSpPr>
            <a:spLocks noGrp="1"/>
          </p:cNvSpPr>
          <p:nvPr>
            <p:ph sz="quarter" idx="18"/>
          </p:nvPr>
        </p:nvSpPr>
        <p:spPr>
          <a:xfrm>
            <a:off x="1480045" y="5807075"/>
            <a:ext cx="1219200" cy="914400"/>
          </a:xfrm>
        </p:spPr>
        <p:txBody>
          <a:bodyPr/>
          <a:lstStyle/>
          <a:p>
            <a:pPr lvl="0"/>
            <a:r>
              <a:rPr lang="en-US" dirty="0"/>
              <a:t>Click </a:t>
            </a:r>
          </a:p>
        </p:txBody>
      </p:sp>
    </p:spTree>
    <p:extLst>
      <p:ext uri="{BB962C8B-B14F-4D97-AF65-F5344CB8AC3E}">
        <p14:creationId xmlns:p14="http://schemas.microsoft.com/office/powerpoint/2010/main" val="3444101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a:t>Navigating the Annual Determinations Data Sheets February 2025</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6" name="Content Placeholder 5"/>
          <p:cNvSpPr>
            <a:spLocks noGrp="1"/>
          </p:cNvSpPr>
          <p:nvPr>
            <p:ph sz="quarter" idx="13"/>
          </p:nvPr>
        </p:nvSpPr>
        <p:spPr>
          <a:xfrm>
            <a:off x="217715" y="1820636"/>
            <a:ext cx="11397343" cy="4318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4"/>
          </p:nvPr>
        </p:nvSpPr>
        <p:spPr>
          <a:xfrm>
            <a:off x="3679373" y="6356350"/>
            <a:ext cx="4746169" cy="365125"/>
          </a:xfrm>
        </p:spPr>
        <p:txBody>
          <a:bodyPr/>
          <a:lstStyle/>
          <a:p>
            <a:pPr lvl="0"/>
            <a:r>
              <a:rPr lang="en-US" dirty="0"/>
              <a:t>Click to edit </a:t>
            </a:r>
          </a:p>
        </p:txBody>
      </p:sp>
    </p:spTree>
    <p:extLst>
      <p:ext uri="{BB962C8B-B14F-4D97-AF65-F5344CB8AC3E}">
        <p14:creationId xmlns:p14="http://schemas.microsoft.com/office/powerpoint/2010/main" val="3327605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lvl1pPr>
              <a:defRPr>
                <a:solidFill>
                  <a:schemeClr val="accent1">
                    <a:lumMod val="50000"/>
                  </a:schemeClr>
                </a:solidFill>
                <a:latin typeface="Arial" panose="020B0604020202020204" pitchFamily="34" charset="0"/>
                <a:cs typeface="Arial" panose="020B0604020202020204" pitchFamily="34" charset="0"/>
              </a:defRPr>
            </a:lvl1pPr>
          </a:lstStyle>
          <a:p>
            <a:r>
              <a:rPr lang="en-US"/>
              <a:t>Navigating the Annual Determinations Data Sheets February 2025</a:t>
            </a:r>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0535E65-2398-45FF-9C2C-B1AB07D87C2F}" type="slidenum">
              <a:rPr lang="en-US" smtClean="0"/>
              <a:pPr/>
              <a:t>‹#›</a:t>
            </a:fld>
            <a:endParaRPr lang="en-US" dirty="0"/>
          </a:p>
        </p:txBody>
      </p:sp>
    </p:spTree>
    <p:extLst>
      <p:ext uri="{BB962C8B-B14F-4D97-AF65-F5344CB8AC3E}">
        <p14:creationId xmlns:p14="http://schemas.microsoft.com/office/powerpoint/2010/main" val="6297879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Title 1"/>
          <p:cNvSpPr>
            <a:spLocks noGrp="1"/>
          </p:cNvSpPr>
          <p:nvPr>
            <p:ph type="title"/>
          </p:nvPr>
        </p:nvSpPr>
        <p:spPr>
          <a:xfrm>
            <a:off x="0" y="15136"/>
            <a:ext cx="12192000" cy="1631102"/>
          </a:xfrm>
        </p:spPr>
        <p:txBody>
          <a:bodyPr/>
          <a:lstStyle>
            <a:lvl1pPr algn="ctr">
              <a:defRPr/>
            </a:lvl1pPr>
          </a:lstStyle>
          <a:p>
            <a:r>
              <a:rPr lang="en-US"/>
              <a:t>Click to edit Master title style</a:t>
            </a:r>
            <a:endParaRPr lang="en-US" dirty="0"/>
          </a:p>
        </p:txBody>
      </p:sp>
      <p:sp>
        <p:nvSpPr>
          <p:cNvPr id="6" name="Content Placeholder 2"/>
          <p:cNvSpPr>
            <a:spLocks noGrp="1"/>
          </p:cNvSpPr>
          <p:nvPr>
            <p:ph idx="1"/>
          </p:nvPr>
        </p:nvSpPr>
        <p:spPr>
          <a:xfrm>
            <a:off x="414868" y="1825625"/>
            <a:ext cx="11353800" cy="4351338"/>
          </a:xfrm>
        </p:spPr>
        <p:txBody>
          <a:bodyPr/>
          <a:lstStyle>
            <a:lvl2pPr marL="685800" indent="-228600">
              <a:buFont typeface="Symbol" panose="05050102010706020507" pitchFamily="18" charset="2"/>
              <a:buChar char="-"/>
              <a:defRPr/>
            </a:lvl2pPr>
            <a:lvl3pPr marL="1143000" indent="-228600">
              <a:buFont typeface="Courier New" panose="02070309020205020404" pitchFamily="49" charset="0"/>
              <a:buChar char="o"/>
              <a:defRPr/>
            </a:lvl3pPr>
            <a:lvl4pPr marL="1600200" indent="-228600">
              <a:buFont typeface="Wingdings" panose="05000000000000000000" pitchFamily="2" charset="2"/>
              <a:buChar char="Ø"/>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88210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Title 1"/>
          <p:cNvSpPr>
            <a:spLocks noGrp="1"/>
          </p:cNvSpPr>
          <p:nvPr>
            <p:ph type="title"/>
          </p:nvPr>
        </p:nvSpPr>
        <p:spPr>
          <a:xfrm>
            <a:off x="0" y="15136"/>
            <a:ext cx="12192000" cy="1631102"/>
          </a:xfrm>
        </p:spPr>
        <p:txBody>
          <a:bodyPr/>
          <a:lstStyle>
            <a:lvl1pPr algn="ctr">
              <a:defRPr/>
            </a:lvl1pPr>
          </a:lstStyle>
          <a:p>
            <a:r>
              <a:rPr lang="en-US"/>
              <a:t>Click to edit Master title style</a:t>
            </a:r>
            <a:endParaRPr lang="en-US" dirty="0"/>
          </a:p>
        </p:txBody>
      </p:sp>
      <p:sp>
        <p:nvSpPr>
          <p:cNvPr id="6" name="Content Placeholder 2"/>
          <p:cNvSpPr>
            <a:spLocks noGrp="1"/>
          </p:cNvSpPr>
          <p:nvPr>
            <p:ph sz="half" idx="1"/>
          </p:nvPr>
        </p:nvSpPr>
        <p:spPr>
          <a:xfrm>
            <a:off x="362712" y="1825625"/>
            <a:ext cx="56083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6242301" y="1825625"/>
            <a:ext cx="56083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906526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1617133"/>
            <a:ext cx="12192000" cy="3632199"/>
          </a:xfrm>
        </p:spPr>
        <p:txBody>
          <a:bodyPr/>
          <a:lstStyle>
            <a:lvl1pPr algn="ctr">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621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ata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graphicFrame>
        <p:nvGraphicFramePr>
          <p:cNvPr id="5" name="Table 4"/>
          <p:cNvGraphicFramePr>
            <a:graphicFrameLocks noGrp="1"/>
          </p:cNvGraphicFramePr>
          <p:nvPr userDrawn="1"/>
        </p:nvGraphicFramePr>
        <p:xfrm>
          <a:off x="2032000" y="1776254"/>
          <a:ext cx="8128000" cy="148336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gridCol w="1625600">
                  <a:extLst>
                    <a:ext uri="{9D8B030D-6E8A-4147-A177-3AD203B41FA5}">
                      <a16:colId xmlns:a16="http://schemas.microsoft.com/office/drawing/2014/main" val="20004"/>
                    </a:ext>
                  </a:extLst>
                </a:gridCol>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708965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r>
              <a:rPr lang="en-US">
                <a:solidFill>
                  <a:prstClr val="black"/>
                </a:solidFill>
              </a:rPr>
              <a:t>Navigating the Annual Determinations Data Sheets February 2025</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2076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normAutofit/>
          </a:bodyPr>
          <a:lstStyle>
            <a:lvl1pPr marL="0" indent="0">
              <a:buNone/>
              <a:defRPr sz="24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lvl1pPr>
              <a:defRPr>
                <a:solidFill>
                  <a:schemeClr val="accent1">
                    <a:lumMod val="50000"/>
                  </a:schemeClr>
                </a:solidFill>
                <a:latin typeface="Arial" panose="020B0604020202020204" pitchFamily="34" charset="0"/>
                <a:cs typeface="Arial" panose="020B0604020202020204" pitchFamily="34" charset="0"/>
              </a:defRPr>
            </a:lvl1pPr>
          </a:lstStyle>
          <a:p>
            <a:r>
              <a:rPr lang="en-US"/>
              <a:t>Navigating the Annual Determinations Data Sheets February 2025</a:t>
            </a:r>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0535E65-2398-45FF-9C2C-B1AB07D87C2F}" type="slidenum">
              <a:rPr lang="en-US" smtClean="0"/>
              <a:pPr/>
              <a:t>‹#›</a:t>
            </a:fld>
            <a:endParaRPr lang="en-US" dirty="0"/>
          </a:p>
        </p:txBody>
      </p:sp>
    </p:spTree>
    <p:extLst>
      <p:ext uri="{BB962C8B-B14F-4D97-AF65-F5344CB8AC3E}">
        <p14:creationId xmlns:p14="http://schemas.microsoft.com/office/powerpoint/2010/main" val="3885381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2540000" y="6254750"/>
            <a:ext cx="2235200" cy="457200"/>
          </a:xfrm>
          <a:prstGeom prst="rect">
            <a:avLst/>
          </a:prstGeom>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Navigating the Annual Determinations Data Sheets February 2025</a:t>
            </a:r>
          </a:p>
        </p:txBody>
      </p:sp>
      <p:sp>
        <p:nvSpPr>
          <p:cNvPr id="6" name="Rectangle 6"/>
          <p:cNvSpPr>
            <a:spLocks noGrp="1" noChangeArrowheads="1"/>
          </p:cNvSpPr>
          <p:nvPr>
            <p:ph type="sldNum" sz="quarter" idx="12"/>
          </p:nvPr>
        </p:nvSpPr>
        <p:spPr>
          <a:ln/>
        </p:spPr>
        <p:txBody>
          <a:bodyPr/>
          <a:lstStyle>
            <a:lvl1pPr>
              <a:defRPr/>
            </a:lvl1pPr>
          </a:lstStyle>
          <a:p>
            <a:pPr>
              <a:defRPr/>
            </a:pPr>
            <a:fld id="{FF274300-4450-45A9-9F19-01221D882E9C}" type="slidenum">
              <a:rPr lang="en-US" altLang="en-US"/>
              <a:pPr>
                <a:defRPr/>
              </a:pPr>
              <a:t>‹#›</a:t>
            </a:fld>
            <a:endParaRPr lang="en-US" altLang="en-US"/>
          </a:p>
        </p:txBody>
      </p:sp>
    </p:spTree>
    <p:extLst>
      <p:ext uri="{BB962C8B-B14F-4D97-AF65-F5344CB8AC3E}">
        <p14:creationId xmlns:p14="http://schemas.microsoft.com/office/powerpoint/2010/main" val="60189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5" name="Content Placeholder 4"/>
          <p:cNvSpPr>
            <a:spLocks noGrp="1"/>
          </p:cNvSpPr>
          <p:nvPr>
            <p:ph sz="quarter" idx="11"/>
          </p:nvPr>
        </p:nvSpPr>
        <p:spPr>
          <a:xfrm>
            <a:off x="414869" y="1837510"/>
            <a:ext cx="11353798" cy="43542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04416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theme" Target="../theme/theme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theme" Target="../theme/theme6.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theme" Target="../theme/theme7.xml"/><Relationship Id="rId5" Type="http://schemas.openxmlformats.org/officeDocument/2006/relationships/slideLayout" Target="../slideLayouts/slideLayout64.xml"/><Relationship Id="rId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1">
                    <a:lumMod val="50000"/>
                  </a:schemeClr>
                </a:solidFill>
                <a:latin typeface="Arial" panose="020B0604020202020204" pitchFamily="34" charset="0"/>
                <a:cs typeface="Arial" panose="020B0604020202020204" pitchFamily="34" charset="0"/>
              </a:defRPr>
            </a:lvl1pPr>
          </a:lstStyle>
          <a:p>
            <a:r>
              <a:rPr lang="en-US"/>
              <a:t>Navigating the Annual Determinations Data Sheets February 2025</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0535E65-2398-45FF-9C2C-B1AB07D87C2F}" type="slidenum">
              <a:rPr lang="en-US" smtClean="0"/>
              <a:pPr/>
              <a:t>‹#›</a:t>
            </a:fld>
            <a:endParaRPr lang="en-US" dirty="0"/>
          </a:p>
        </p:txBody>
      </p:sp>
    </p:spTree>
    <p:extLst>
      <p:ext uri="{BB962C8B-B14F-4D97-AF65-F5344CB8AC3E}">
        <p14:creationId xmlns:p14="http://schemas.microsoft.com/office/powerpoint/2010/main" val="440044513"/>
      </p:ext>
    </p:extLst>
  </p:cSld>
  <p:clrMap bg1="lt1" tx1="dk1" bg2="lt2" tx2="dk2" accent1="accent1" accent2="accent2" accent3="accent3" accent4="accent4" accent5="accent5" accent6="accent6" hlink="hlink" folHlink="folHlink"/>
  <p:sldLayoutIdLst>
    <p:sldLayoutId id="2147483660" r:id="rId1"/>
    <p:sldLayoutId id="2147483652" r:id="rId2"/>
    <p:sldLayoutId id="2147483661" r:id="rId3"/>
    <p:sldLayoutId id="2147483653" r:id="rId4"/>
    <p:sldLayoutId id="2147483654" r:id="rId5"/>
    <p:sldLayoutId id="2147483656" r:id="rId6"/>
    <p:sldLayoutId id="2147483657" r:id="rId7"/>
    <p:sldLayoutId id="2147483733" r:id="rId8"/>
  </p:sldLayoutIdLst>
  <p:hf sldNum="0"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4868" y="168442"/>
            <a:ext cx="11353799" cy="1477796"/>
          </a:xfrm>
          <a:prstGeom prst="rect">
            <a:avLst/>
          </a:prstGeom>
        </p:spPr>
        <p:txBody>
          <a:bodyPr vert="horz" lIns="91440" tIns="45720" rIns="91440" bIns="45720" rtlCol="0" anchor="ctr">
            <a:normAutofit/>
          </a:bodyPr>
          <a:lstStyle/>
          <a:p>
            <a:pPr lvl="0" algn="ctr"/>
            <a:r>
              <a:rPr lang="en-US"/>
              <a:t>Click to edit Master title style</a:t>
            </a:r>
            <a:endParaRPr lang="en-US" dirty="0"/>
          </a:p>
        </p:txBody>
      </p:sp>
      <p:sp>
        <p:nvSpPr>
          <p:cNvPr id="3" name="Text Placeholder 2"/>
          <p:cNvSpPr>
            <a:spLocks noGrp="1"/>
          </p:cNvSpPr>
          <p:nvPr>
            <p:ph type="body" idx="1"/>
          </p:nvPr>
        </p:nvSpPr>
        <p:spPr>
          <a:xfrm>
            <a:off x="414868" y="1825625"/>
            <a:ext cx="113538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4679746" y="6356350"/>
            <a:ext cx="2824043" cy="276999"/>
          </a:xfrm>
          <a:prstGeom prst="rect">
            <a:avLst/>
          </a:prstGeom>
        </p:spPr>
        <p:txBody>
          <a:bodyPr wrap="none">
            <a:spAutoFit/>
          </a:bodyPr>
          <a:lstStyle/>
          <a:p>
            <a:r>
              <a:rPr lang="en-US" sz="1200" cap="small" dirty="0">
                <a:solidFill>
                  <a:srgbClr val="002060"/>
                </a:solidFill>
                <a:latin typeface="Arial" panose="020B0604020202020204" pitchFamily="34" charset="0"/>
                <a:cs typeface="Arial" panose="020B0604020202020204" pitchFamily="34" charset="0"/>
              </a:rPr>
              <a:t>California Department of Education</a:t>
            </a:r>
          </a:p>
        </p:txBody>
      </p:sp>
      <p:sp>
        <p:nvSpPr>
          <p:cNvPr id="7" name="TextBox 6"/>
          <p:cNvSpPr txBox="1"/>
          <p:nvPr userDrawn="1"/>
        </p:nvSpPr>
        <p:spPr>
          <a:xfrm>
            <a:off x="9557238" y="6304085"/>
            <a:ext cx="2211429" cy="276999"/>
          </a:xfrm>
          <a:prstGeom prst="rect">
            <a:avLst/>
          </a:prstGeom>
          <a:noFill/>
        </p:spPr>
        <p:txBody>
          <a:bodyPr wrap="square" rtlCol="0">
            <a:spAutoFit/>
          </a:bodyPr>
          <a:lstStyle/>
          <a:p>
            <a:pPr algn="r"/>
            <a:fld id="{5B3829BB-2178-4CA1-8AC7-3DE4BF5274F9}" type="slidenum">
              <a:rPr lang="en-US" sz="1200" smtClean="0">
                <a:solidFill>
                  <a:prstClr val="black"/>
                </a:solidFill>
                <a:latin typeface="Arial" panose="020B0604020202020204" pitchFamily="34" charset="0"/>
                <a:cs typeface="Arial" panose="020B0604020202020204" pitchFamily="34" charset="0"/>
              </a:rPr>
              <a:pPr algn="r"/>
              <a:t>‹#›</a:t>
            </a:fld>
            <a:endParaRPr lang="en-US"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991324"/>
      </p:ext>
    </p:extLst>
  </p:cSld>
  <p:clrMap bg1="lt1" tx1="dk1" bg2="lt2" tx2="dk2" accent1="accent1" accent2="accent2" accent3="accent3" accent4="accent4" accent5="accent5" accent6="accent6" hlink="hlink" folHlink="folHlink"/>
  <p:sldLayoutIdLst>
    <p:sldLayoutId id="2147483664" r:id="rId1"/>
    <p:sldLayoutId id="2147483665" r:id="rId2"/>
  </p:sldLayoutIdLst>
  <p:hf sldNum="0" hdr="0" dt="0"/>
  <p:txStyles>
    <p:titleStyle>
      <a:lvl1pPr algn="l" defTabSz="914400" rtl="0" eaLnBrk="1" latinLnBrk="0" hangingPunct="1">
        <a:lnSpc>
          <a:spcPct val="90000"/>
        </a:lnSpc>
        <a:spcBef>
          <a:spcPct val="0"/>
        </a:spcBef>
        <a:buNone/>
        <a:defRPr lang="en-US"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58261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3399"/>
                </a:solidFill>
                <a:latin typeface="Arial" panose="020B0604020202020204" pitchFamily="34" charset="0"/>
                <a:cs typeface="Arial" panose="020B0604020202020204" pitchFamily="34" charset="0"/>
              </a:defRPr>
            </a:lvl1pPr>
          </a:lstStyle>
          <a:p>
            <a:r>
              <a:rPr lang="en-US"/>
              <a:t>Navigating the Annual Determinations Data Sheets February 2025</a:t>
            </a:r>
            <a:endParaRPr lang="en-US" dirty="0"/>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748302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Lst>
  <p:hf sldNum="0" hd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58261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3399"/>
                </a:solidFill>
                <a:latin typeface="Arial" panose="020B0604020202020204" pitchFamily="34" charset="0"/>
                <a:cs typeface="Arial" panose="020B0604020202020204" pitchFamily="34" charset="0"/>
              </a:defRPr>
            </a:lvl1pPr>
          </a:lstStyle>
          <a:p>
            <a:r>
              <a:rPr lang="en-US"/>
              <a:t>Navigating the Annual Determinations Data Sheets February 2025</a:t>
            </a:r>
            <a:endParaRPr lang="en-US" dirty="0"/>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918166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Lst>
  <p:hf sldNum="0" hd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58261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3399"/>
                </a:solidFill>
                <a:latin typeface="Arial" panose="020B0604020202020204" pitchFamily="34" charset="0"/>
                <a:cs typeface="Arial" panose="020B0604020202020204" pitchFamily="34" charset="0"/>
              </a:defRPr>
            </a:lvl1pPr>
          </a:lstStyle>
          <a:p>
            <a:r>
              <a:rPr lang="en-US"/>
              <a:t>Navigating the Annual Determinations Data Sheets February 2025</a:t>
            </a:r>
            <a:endParaRPr lang="en-US" dirty="0"/>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898753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sldNum="0" hd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58261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3399"/>
                </a:solidFill>
                <a:latin typeface="Arial" panose="020B0604020202020204" pitchFamily="34" charset="0"/>
                <a:cs typeface="Arial" panose="020B0604020202020204" pitchFamily="34" charset="0"/>
              </a:defRPr>
            </a:lvl1pPr>
          </a:lstStyle>
          <a:p>
            <a:r>
              <a:rPr lang="en-US"/>
              <a:t>Navigating the Annual Determinations Data Sheets February 2025</a:t>
            </a:r>
            <a:endParaRPr lang="en-US" dirty="0"/>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448861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4" r:id="rId8"/>
    <p:sldLayoutId id="2147483725" r:id="rId9"/>
    <p:sldLayoutId id="2147483726" r:id="rId10"/>
  </p:sldLayoutIdLst>
  <p:hf sldNum="0" hd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5136"/>
            <a:ext cx="12192000" cy="1631102"/>
          </a:xfrm>
          <a:prstGeom prst="rect">
            <a:avLst/>
          </a:prstGeom>
        </p:spPr>
        <p:txBody>
          <a:bodyPr vert="horz" lIns="91440" tIns="45720" rIns="91440" bIns="45720" rtlCol="0" anchor="ctr">
            <a:normAutofit/>
          </a:bodyPr>
          <a:lstStyle/>
          <a:p>
            <a:pPr lvl="0" algn="ctr"/>
            <a:r>
              <a:rPr lang="en-US"/>
              <a:t>Click to edit Master title style</a:t>
            </a:r>
            <a:endParaRPr lang="en-US" dirty="0"/>
          </a:p>
        </p:txBody>
      </p:sp>
      <p:sp>
        <p:nvSpPr>
          <p:cNvPr id="3" name="Text Placeholder 2"/>
          <p:cNvSpPr>
            <a:spLocks noGrp="1"/>
          </p:cNvSpPr>
          <p:nvPr>
            <p:ph type="body" idx="1"/>
          </p:nvPr>
        </p:nvSpPr>
        <p:spPr>
          <a:xfrm>
            <a:off x="414868" y="1825625"/>
            <a:ext cx="1135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168384"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Rectangle 4"/>
          <p:cNvSpPr/>
          <p:nvPr userDrawn="1"/>
        </p:nvSpPr>
        <p:spPr>
          <a:xfrm>
            <a:off x="4679746" y="6356350"/>
            <a:ext cx="2824043" cy="276999"/>
          </a:xfrm>
          <a:prstGeom prst="rect">
            <a:avLst/>
          </a:prstGeom>
        </p:spPr>
        <p:txBody>
          <a:bodyPr wrap="none">
            <a:spAutoFit/>
          </a:bodyPr>
          <a:lstStyle/>
          <a:p>
            <a:r>
              <a:rPr lang="en-US" sz="1200" cap="small" dirty="0">
                <a:solidFill>
                  <a:srgbClr val="002060"/>
                </a:solidFill>
                <a:latin typeface="Arial" panose="020B0604020202020204" pitchFamily="34" charset="0"/>
                <a:cs typeface="Arial" panose="020B0604020202020204" pitchFamily="34" charset="0"/>
              </a:rPr>
              <a:t>California Department of Education</a:t>
            </a:r>
          </a:p>
        </p:txBody>
      </p:sp>
    </p:spTree>
    <p:extLst>
      <p:ext uri="{BB962C8B-B14F-4D97-AF65-F5344CB8AC3E}">
        <p14:creationId xmlns:p14="http://schemas.microsoft.com/office/powerpoint/2010/main" val="364461761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Lst>
  <p:hf sldNum="0" hdr="0" dt="0"/>
  <p:txStyles>
    <p:titleStyle>
      <a:lvl1pPr algn="l" defTabSz="914400" rtl="0" eaLnBrk="1" latinLnBrk="0" hangingPunct="1">
        <a:lnSpc>
          <a:spcPct val="90000"/>
        </a:lnSpc>
        <a:spcBef>
          <a:spcPct val="0"/>
        </a:spcBef>
        <a:buNone/>
        <a:defRPr lang="en-US"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hyperlink" Target="https://commons.wikimedia.org/wiki/File:Thank_You!.jp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hyperlink" Target="https://pixabay.com/en/graph-pie-chart-business-finance-963016/"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How to Navigate the Annual Determinations Datasheets</a:t>
            </a:r>
            <a:endParaRPr lang="en-US" sz="4400" b="1" dirty="0"/>
          </a:p>
        </p:txBody>
      </p:sp>
      <p:sp>
        <p:nvSpPr>
          <p:cNvPr id="3" name="Subtitle 2"/>
          <p:cNvSpPr>
            <a:spLocks noGrp="1"/>
          </p:cNvSpPr>
          <p:nvPr>
            <p:ph type="subTitle" idx="1"/>
          </p:nvPr>
        </p:nvSpPr>
        <p:spPr>
          <a:xfrm>
            <a:off x="231645" y="3751488"/>
            <a:ext cx="11618976" cy="1386569"/>
          </a:xfrm>
        </p:spPr>
        <p:txBody>
          <a:bodyPr>
            <a:normAutofit fontScale="85000" lnSpcReduction="20000"/>
          </a:bodyPr>
          <a:lstStyle/>
          <a:p>
            <a:r>
              <a:rPr lang="en-US" b="1" dirty="0"/>
              <a:t>Special Education Division</a:t>
            </a:r>
          </a:p>
          <a:p>
            <a:r>
              <a:rPr lang="en-US" b="1" dirty="0"/>
              <a:t>Data Evaluation and Analysis Unit</a:t>
            </a:r>
          </a:p>
          <a:p>
            <a:r>
              <a:rPr lang="en-US" b="1" dirty="0"/>
              <a:t>California Department of Education</a:t>
            </a:r>
          </a:p>
          <a:p>
            <a:r>
              <a:rPr lang="en-US" b="1" dirty="0"/>
              <a:t>February 2025</a:t>
            </a:r>
          </a:p>
        </p:txBody>
      </p:sp>
      <p:sp>
        <p:nvSpPr>
          <p:cNvPr id="5" name="TextBox 4"/>
          <p:cNvSpPr txBox="1"/>
          <p:nvPr/>
        </p:nvSpPr>
        <p:spPr>
          <a:xfrm>
            <a:off x="4550229" y="6281805"/>
            <a:ext cx="1262742" cy="246221"/>
          </a:xfrm>
          <a:prstGeom prst="rect">
            <a:avLst/>
          </a:prstGeom>
          <a:solidFill>
            <a:srgbClr val="BFD8EE"/>
          </a:solidFill>
        </p:spPr>
        <p:txBody>
          <a:bodyPr wrap="square" rtlCol="0">
            <a:spAutoFit/>
          </a:bodyPr>
          <a:lstStyle/>
          <a:p>
            <a:r>
              <a:rPr lang="en-US" sz="1000" b="1" dirty="0">
                <a:solidFill>
                  <a:srgbClr val="2E2D71"/>
                </a:solidFill>
                <a:latin typeface="Tahoma" panose="020B0604030504040204" pitchFamily="34" charset="0"/>
                <a:ea typeface="Tahoma" panose="020B0604030504040204" pitchFamily="34" charset="0"/>
                <a:cs typeface="Tahoma" panose="020B0604030504040204" pitchFamily="34" charset="0"/>
              </a:rPr>
              <a:t>T</a:t>
            </a:r>
            <a:r>
              <a:rPr lang="en-US" sz="1000" dirty="0">
                <a:solidFill>
                  <a:srgbClr val="2E2D71"/>
                </a:solidFill>
                <a:latin typeface="Tahoma" panose="020B0604030504040204" pitchFamily="34" charset="0"/>
                <a:ea typeface="Tahoma" panose="020B0604030504040204" pitchFamily="34" charset="0"/>
                <a:cs typeface="Tahoma" panose="020B0604030504040204" pitchFamily="34" charset="0"/>
              </a:rPr>
              <a:t>ON</a:t>
            </a:r>
            <a:r>
              <a:rPr lang="en-US" sz="1000" b="1" dirty="0">
                <a:solidFill>
                  <a:srgbClr val="2E2D71"/>
                </a:solidFill>
                <a:latin typeface="Tahoma" panose="020B0604030504040204" pitchFamily="34" charset="0"/>
                <a:ea typeface="Tahoma" panose="020B0604030504040204" pitchFamily="34" charset="0"/>
                <a:cs typeface="Tahoma" panose="020B0604030504040204" pitchFamily="34" charset="0"/>
              </a:rPr>
              <a:t>Y</a:t>
            </a:r>
            <a:r>
              <a:rPr lang="en-US" sz="1000" dirty="0">
                <a:solidFill>
                  <a:srgbClr val="2E2D71"/>
                </a:solidFill>
                <a:latin typeface="Tahoma" panose="020B0604030504040204" pitchFamily="34" charset="0"/>
                <a:ea typeface="Tahoma" panose="020B0604030504040204" pitchFamily="34" charset="0"/>
                <a:cs typeface="Tahoma" panose="020B0604030504040204" pitchFamily="34" charset="0"/>
              </a:rPr>
              <a:t> </a:t>
            </a:r>
            <a:r>
              <a:rPr lang="en-US" sz="1000" b="1" dirty="0">
                <a:solidFill>
                  <a:srgbClr val="2E2D71"/>
                </a:solidFill>
                <a:latin typeface="Tahoma" panose="020B0604030504040204" pitchFamily="34" charset="0"/>
                <a:ea typeface="Tahoma" panose="020B0604030504040204" pitchFamily="34" charset="0"/>
                <a:cs typeface="Tahoma" panose="020B0604030504040204" pitchFamily="34" charset="0"/>
              </a:rPr>
              <a:t>T</a:t>
            </a:r>
            <a:r>
              <a:rPr lang="en-US" sz="1000" dirty="0">
                <a:solidFill>
                  <a:srgbClr val="2E2D71"/>
                </a:solidFill>
                <a:latin typeface="Tahoma" panose="020B0604030504040204" pitchFamily="34" charset="0"/>
                <a:ea typeface="Tahoma" panose="020B0604030504040204" pitchFamily="34" charset="0"/>
                <a:cs typeface="Tahoma" panose="020B0604030504040204" pitchFamily="34" charset="0"/>
              </a:rPr>
              <a:t>HURMON</a:t>
            </a:r>
            <a:r>
              <a:rPr lang="en-US" sz="1000" b="1" dirty="0">
                <a:solidFill>
                  <a:srgbClr val="2E2D71"/>
                </a:solidFill>
                <a:latin typeface="Tahoma" panose="020B0604030504040204" pitchFamily="34" charset="0"/>
                <a:ea typeface="Tahoma" panose="020B0604030504040204" pitchFamily="34" charset="0"/>
                <a:cs typeface="Tahoma" panose="020B0604030504040204" pitchFamily="34" charset="0"/>
              </a:rPr>
              <a:t>D</a:t>
            </a:r>
          </a:p>
        </p:txBody>
      </p:sp>
    </p:spTree>
    <p:extLst>
      <p:ext uri="{BB962C8B-B14F-4D97-AF65-F5344CB8AC3E}">
        <p14:creationId xmlns:p14="http://schemas.microsoft.com/office/powerpoint/2010/main" val="3863347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0C55C-9994-17B7-CC52-D26E3C2685DF}"/>
              </a:ext>
            </a:extLst>
          </p:cNvPr>
          <p:cNvSpPr>
            <a:spLocks noGrp="1"/>
          </p:cNvSpPr>
          <p:nvPr>
            <p:ph type="title"/>
          </p:nvPr>
        </p:nvSpPr>
        <p:spPr/>
        <p:txBody>
          <a:bodyPr/>
          <a:lstStyle/>
          <a:p>
            <a:r>
              <a:rPr lang="en-US" dirty="0"/>
              <a:t>Navigating the Annual Determinations Datasheet:  </a:t>
            </a:r>
            <a:r>
              <a:rPr lang="en-US" b="1" dirty="0"/>
              <a:t>Demographics</a:t>
            </a:r>
          </a:p>
        </p:txBody>
      </p:sp>
      <p:sp>
        <p:nvSpPr>
          <p:cNvPr id="3" name="Content Placeholder 2">
            <a:extLst>
              <a:ext uri="{FF2B5EF4-FFF2-40B4-BE49-F238E27FC236}">
                <a16:creationId xmlns:a16="http://schemas.microsoft.com/office/drawing/2014/main" id="{193AEF79-0A18-1E58-78FB-8C3803942D6B}"/>
              </a:ext>
            </a:extLst>
          </p:cNvPr>
          <p:cNvSpPr>
            <a:spLocks noGrp="1"/>
          </p:cNvSpPr>
          <p:nvPr>
            <p:ph idx="1"/>
          </p:nvPr>
        </p:nvSpPr>
        <p:spPr/>
        <p:txBody>
          <a:bodyPr/>
          <a:lstStyle/>
          <a:p>
            <a:r>
              <a:rPr lang="en-US" dirty="0"/>
              <a:t>Contains basic demographics for LEAs</a:t>
            </a:r>
          </a:p>
          <a:p>
            <a:r>
              <a:rPr lang="en-US" dirty="0"/>
              <a:t>LEAs are listed by District of Accountability 2 (DOA2)</a:t>
            </a:r>
          </a:p>
          <a:p>
            <a:r>
              <a:rPr lang="en-US" dirty="0"/>
              <a:t>This means for purposes of the ADL, a LEA is:</a:t>
            </a:r>
          </a:p>
          <a:p>
            <a:pPr lvl="1"/>
            <a:r>
              <a:rPr lang="en-US" dirty="0"/>
              <a:t>ANY charter school regardless of funding model or reporting status</a:t>
            </a:r>
          </a:p>
          <a:p>
            <a:pPr lvl="1"/>
            <a:r>
              <a:rPr lang="en-US" dirty="0"/>
              <a:t>Any district or county office of education (COE)</a:t>
            </a:r>
          </a:p>
          <a:p>
            <a:pPr lvl="2"/>
            <a:r>
              <a:rPr lang="en-US" dirty="0"/>
              <a:t>Data for districts and COEs EXCLUDES data for any charter schools the district or COE may authorize</a:t>
            </a:r>
          </a:p>
        </p:txBody>
      </p:sp>
      <p:sp>
        <p:nvSpPr>
          <p:cNvPr id="4" name="Footer Placeholder 3">
            <a:extLst>
              <a:ext uri="{FF2B5EF4-FFF2-40B4-BE49-F238E27FC236}">
                <a16:creationId xmlns:a16="http://schemas.microsoft.com/office/drawing/2014/main" id="{8A98F8F5-B8CE-B5C9-9C20-6121E7D5C962}"/>
              </a:ext>
            </a:extLst>
          </p:cNvPr>
          <p:cNvSpPr>
            <a:spLocks noGrp="1"/>
          </p:cNvSpPr>
          <p:nvPr>
            <p:ph type="ftr" sz="quarter" idx="11"/>
          </p:nvPr>
        </p:nvSpPr>
        <p:spPr/>
        <p:txBody>
          <a:bodyPr/>
          <a:lstStyle/>
          <a:p>
            <a:pPr>
              <a:defRPr/>
            </a:pPr>
            <a:r>
              <a:rPr lang="en-US" altLang="en-US"/>
              <a:t>Navigating the Annual Determinations Data Sheets February 2025</a:t>
            </a:r>
          </a:p>
        </p:txBody>
      </p:sp>
    </p:spTree>
    <p:extLst>
      <p:ext uri="{BB962C8B-B14F-4D97-AF65-F5344CB8AC3E}">
        <p14:creationId xmlns:p14="http://schemas.microsoft.com/office/powerpoint/2010/main" val="3583676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B63C2-6B60-4E84-22F5-47D535B605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800244-FE43-00F9-5127-0276166396B9}"/>
              </a:ext>
            </a:extLst>
          </p:cNvPr>
          <p:cNvSpPr>
            <a:spLocks noGrp="1"/>
          </p:cNvSpPr>
          <p:nvPr>
            <p:ph type="title"/>
          </p:nvPr>
        </p:nvSpPr>
        <p:spPr/>
        <p:txBody>
          <a:bodyPr/>
          <a:lstStyle/>
          <a:p>
            <a:r>
              <a:rPr lang="en-US" dirty="0"/>
              <a:t>Navigating the Annual Determinations Datasheet:  </a:t>
            </a:r>
            <a:r>
              <a:rPr lang="en-US" b="1" dirty="0"/>
              <a:t>School-Age Intensive</a:t>
            </a:r>
          </a:p>
        </p:txBody>
      </p:sp>
      <p:sp>
        <p:nvSpPr>
          <p:cNvPr id="3" name="Content Placeholder 2">
            <a:extLst>
              <a:ext uri="{FF2B5EF4-FFF2-40B4-BE49-F238E27FC236}">
                <a16:creationId xmlns:a16="http://schemas.microsoft.com/office/drawing/2014/main" id="{8EDDBE9D-1922-4B18-731F-27328C5C5FC9}"/>
              </a:ext>
            </a:extLst>
          </p:cNvPr>
          <p:cNvSpPr>
            <a:spLocks noGrp="1"/>
          </p:cNvSpPr>
          <p:nvPr>
            <p:ph idx="1"/>
          </p:nvPr>
        </p:nvSpPr>
        <p:spPr/>
        <p:txBody>
          <a:bodyPr/>
          <a:lstStyle/>
          <a:p>
            <a:r>
              <a:rPr lang="en-US" dirty="0"/>
              <a:t>Contains data for School-Age Intensive determinations</a:t>
            </a:r>
          </a:p>
          <a:p>
            <a:r>
              <a:rPr lang="en-US" dirty="0"/>
              <a:t>Rank Percent determines the LEA’s monitoring tier for School-Age Intensive</a:t>
            </a:r>
          </a:p>
        </p:txBody>
      </p:sp>
      <p:sp>
        <p:nvSpPr>
          <p:cNvPr id="4" name="Footer Placeholder 3">
            <a:extLst>
              <a:ext uri="{FF2B5EF4-FFF2-40B4-BE49-F238E27FC236}">
                <a16:creationId xmlns:a16="http://schemas.microsoft.com/office/drawing/2014/main" id="{CC734F61-3AFA-6861-2C5A-3821770C3624}"/>
              </a:ext>
            </a:extLst>
          </p:cNvPr>
          <p:cNvSpPr>
            <a:spLocks noGrp="1"/>
          </p:cNvSpPr>
          <p:nvPr>
            <p:ph type="ftr" sz="quarter" idx="11"/>
          </p:nvPr>
        </p:nvSpPr>
        <p:spPr/>
        <p:txBody>
          <a:bodyPr/>
          <a:lstStyle/>
          <a:p>
            <a:pPr>
              <a:defRPr/>
            </a:pPr>
            <a:r>
              <a:rPr lang="en-US" altLang="en-US"/>
              <a:t>Navigating the Annual Determinations Data Sheets February 2025</a:t>
            </a:r>
          </a:p>
        </p:txBody>
      </p:sp>
    </p:spTree>
    <p:extLst>
      <p:ext uri="{BB962C8B-B14F-4D97-AF65-F5344CB8AC3E}">
        <p14:creationId xmlns:p14="http://schemas.microsoft.com/office/powerpoint/2010/main" val="2858526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5944D-59E0-8BA3-6B3B-D580ABA7C9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16F407-EAEA-D144-F90E-03C1666CCD34}"/>
              </a:ext>
            </a:extLst>
          </p:cNvPr>
          <p:cNvSpPr>
            <a:spLocks noGrp="1"/>
          </p:cNvSpPr>
          <p:nvPr>
            <p:ph type="title"/>
          </p:nvPr>
        </p:nvSpPr>
        <p:spPr/>
        <p:txBody>
          <a:bodyPr/>
          <a:lstStyle/>
          <a:p>
            <a:r>
              <a:rPr lang="en-US" dirty="0"/>
              <a:t>Navigating the Annual Determinations Datasheet:  </a:t>
            </a:r>
            <a:r>
              <a:rPr lang="en-US" b="1" dirty="0"/>
              <a:t>Preschool Intensive</a:t>
            </a:r>
          </a:p>
        </p:txBody>
      </p:sp>
      <p:sp>
        <p:nvSpPr>
          <p:cNvPr id="3" name="Content Placeholder 2">
            <a:extLst>
              <a:ext uri="{FF2B5EF4-FFF2-40B4-BE49-F238E27FC236}">
                <a16:creationId xmlns:a16="http://schemas.microsoft.com/office/drawing/2014/main" id="{D16E54E5-4FB1-AC65-FEFA-E68F630A7766}"/>
              </a:ext>
            </a:extLst>
          </p:cNvPr>
          <p:cNvSpPr>
            <a:spLocks noGrp="1"/>
          </p:cNvSpPr>
          <p:nvPr>
            <p:ph idx="1"/>
          </p:nvPr>
        </p:nvSpPr>
        <p:spPr/>
        <p:txBody>
          <a:bodyPr/>
          <a:lstStyle/>
          <a:p>
            <a:r>
              <a:rPr lang="en-US" dirty="0"/>
              <a:t>Contains data for Preschool Intensive determinations</a:t>
            </a:r>
          </a:p>
          <a:p>
            <a:r>
              <a:rPr lang="en-US" dirty="0"/>
              <a:t>Rank Percent determines the LEA’s monitoring tier for Preschool Intensive</a:t>
            </a:r>
          </a:p>
        </p:txBody>
      </p:sp>
      <p:sp>
        <p:nvSpPr>
          <p:cNvPr id="4" name="Footer Placeholder 3">
            <a:extLst>
              <a:ext uri="{FF2B5EF4-FFF2-40B4-BE49-F238E27FC236}">
                <a16:creationId xmlns:a16="http://schemas.microsoft.com/office/drawing/2014/main" id="{EA567AD4-D8E1-637F-2BF2-75C095A1071F}"/>
              </a:ext>
            </a:extLst>
          </p:cNvPr>
          <p:cNvSpPr>
            <a:spLocks noGrp="1"/>
          </p:cNvSpPr>
          <p:nvPr>
            <p:ph type="ftr" sz="quarter" idx="11"/>
          </p:nvPr>
        </p:nvSpPr>
        <p:spPr/>
        <p:txBody>
          <a:bodyPr/>
          <a:lstStyle/>
          <a:p>
            <a:pPr>
              <a:defRPr/>
            </a:pPr>
            <a:r>
              <a:rPr lang="en-US" altLang="en-US"/>
              <a:t>Navigating the Annual Determinations Data Sheets February 2025</a:t>
            </a:r>
          </a:p>
        </p:txBody>
      </p:sp>
    </p:spTree>
    <p:extLst>
      <p:ext uri="{BB962C8B-B14F-4D97-AF65-F5344CB8AC3E}">
        <p14:creationId xmlns:p14="http://schemas.microsoft.com/office/powerpoint/2010/main" val="1461726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69214-A140-1D79-153B-052F1012FA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94A89C-C08F-472D-95E2-CAEA4EB0797D}"/>
              </a:ext>
            </a:extLst>
          </p:cNvPr>
          <p:cNvSpPr>
            <a:spLocks noGrp="1"/>
          </p:cNvSpPr>
          <p:nvPr>
            <p:ph type="title"/>
          </p:nvPr>
        </p:nvSpPr>
        <p:spPr/>
        <p:txBody>
          <a:bodyPr/>
          <a:lstStyle/>
          <a:p>
            <a:r>
              <a:rPr lang="en-US" dirty="0"/>
              <a:t>Navigating the Annual Determinations Datasheet:  </a:t>
            </a:r>
            <a:r>
              <a:rPr lang="en-US" b="1" dirty="0"/>
              <a:t>Targeted Review</a:t>
            </a:r>
          </a:p>
        </p:txBody>
      </p:sp>
      <p:sp>
        <p:nvSpPr>
          <p:cNvPr id="3" name="Content Placeholder 2">
            <a:extLst>
              <a:ext uri="{FF2B5EF4-FFF2-40B4-BE49-F238E27FC236}">
                <a16:creationId xmlns:a16="http://schemas.microsoft.com/office/drawing/2014/main" id="{5CAF6BB2-2266-FF57-DCC0-533A65DF66B6}"/>
              </a:ext>
            </a:extLst>
          </p:cNvPr>
          <p:cNvSpPr>
            <a:spLocks noGrp="1"/>
          </p:cNvSpPr>
          <p:nvPr>
            <p:ph idx="1"/>
          </p:nvPr>
        </p:nvSpPr>
        <p:spPr/>
        <p:txBody>
          <a:bodyPr/>
          <a:lstStyle/>
          <a:p>
            <a:r>
              <a:rPr lang="en-US" dirty="0"/>
              <a:t>Contains data for Targeted Review determinations</a:t>
            </a:r>
          </a:p>
          <a:p>
            <a:r>
              <a:rPr lang="en-US" dirty="0"/>
              <a:t>2025 state-defined targets are referenced in the definition for each indicator in the Record Layout tab</a:t>
            </a:r>
          </a:p>
          <a:p>
            <a:r>
              <a:rPr lang="en-US" dirty="0" err="1"/>
              <a:t>TotalNotMet</a:t>
            </a:r>
            <a:r>
              <a:rPr lang="en-US" dirty="0"/>
              <a:t> represents the total number of targeted indicators for which the LEA did NOT met the required target</a:t>
            </a:r>
          </a:p>
          <a:p>
            <a:pPr lvl="1"/>
            <a:r>
              <a:rPr lang="en-US" dirty="0"/>
              <a:t>Although Restraint and Seclusion is included in the “Additional Monitoring Elements” section, if a non-small LEA did not meet the Restraint and Seclusion target, it is reflected in the </a:t>
            </a:r>
            <a:r>
              <a:rPr lang="en-US" dirty="0" err="1"/>
              <a:t>TotalNotMet</a:t>
            </a:r>
            <a:r>
              <a:rPr lang="en-US" dirty="0"/>
              <a:t> column</a:t>
            </a:r>
          </a:p>
          <a:p>
            <a:pPr marL="0" indent="0">
              <a:buNone/>
            </a:pPr>
            <a:endParaRPr lang="en-US" dirty="0"/>
          </a:p>
        </p:txBody>
      </p:sp>
      <p:sp>
        <p:nvSpPr>
          <p:cNvPr id="4" name="Footer Placeholder 3">
            <a:extLst>
              <a:ext uri="{FF2B5EF4-FFF2-40B4-BE49-F238E27FC236}">
                <a16:creationId xmlns:a16="http://schemas.microsoft.com/office/drawing/2014/main" id="{3EA87EAE-ACF1-389B-C3AB-641C1B749923}"/>
              </a:ext>
            </a:extLst>
          </p:cNvPr>
          <p:cNvSpPr>
            <a:spLocks noGrp="1"/>
          </p:cNvSpPr>
          <p:nvPr>
            <p:ph type="ftr" sz="quarter" idx="11"/>
          </p:nvPr>
        </p:nvSpPr>
        <p:spPr/>
        <p:txBody>
          <a:bodyPr/>
          <a:lstStyle/>
          <a:p>
            <a:pPr>
              <a:defRPr/>
            </a:pPr>
            <a:r>
              <a:rPr lang="en-US" altLang="en-US"/>
              <a:t>Navigating the Annual Determinations Data Sheets February 2025</a:t>
            </a:r>
          </a:p>
        </p:txBody>
      </p:sp>
    </p:spTree>
    <p:extLst>
      <p:ext uri="{BB962C8B-B14F-4D97-AF65-F5344CB8AC3E}">
        <p14:creationId xmlns:p14="http://schemas.microsoft.com/office/powerpoint/2010/main" val="1313902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F372D-E1CF-CAF3-5015-1EA1B21B1131}"/>
              </a:ext>
            </a:extLst>
          </p:cNvPr>
          <p:cNvSpPr>
            <a:spLocks noGrp="1"/>
          </p:cNvSpPr>
          <p:nvPr>
            <p:ph type="title"/>
          </p:nvPr>
        </p:nvSpPr>
        <p:spPr/>
        <p:txBody>
          <a:bodyPr>
            <a:normAutofit fontScale="90000"/>
          </a:bodyPr>
          <a:lstStyle/>
          <a:p>
            <a:r>
              <a:rPr lang="en-US" dirty="0"/>
              <a:t>Navigating the Annual Determinations Datasheet:  </a:t>
            </a:r>
            <a:r>
              <a:rPr lang="en-US" b="1" dirty="0"/>
              <a:t>Additional Monitoring Elements</a:t>
            </a:r>
            <a:endParaRPr lang="en-US" dirty="0"/>
          </a:p>
        </p:txBody>
      </p:sp>
      <p:sp>
        <p:nvSpPr>
          <p:cNvPr id="3" name="Content Placeholder 2">
            <a:extLst>
              <a:ext uri="{FF2B5EF4-FFF2-40B4-BE49-F238E27FC236}">
                <a16:creationId xmlns:a16="http://schemas.microsoft.com/office/drawing/2014/main" id="{A146C5A4-48C6-1CBA-937C-F2D958975B88}"/>
              </a:ext>
            </a:extLst>
          </p:cNvPr>
          <p:cNvSpPr>
            <a:spLocks noGrp="1"/>
          </p:cNvSpPr>
          <p:nvPr>
            <p:ph idx="1"/>
          </p:nvPr>
        </p:nvSpPr>
        <p:spPr/>
        <p:txBody>
          <a:bodyPr/>
          <a:lstStyle/>
          <a:p>
            <a:r>
              <a:rPr lang="en-US" dirty="0"/>
              <a:t>Contains data used to make monitoring determinations based on court-mandated areas the CDE is now required to include in its annual monitoring as well as timeline compliance monitoring</a:t>
            </a:r>
          </a:p>
          <a:p>
            <a:r>
              <a:rPr lang="en-US" dirty="0"/>
              <a:t>Specific counts for timeline compliance will be included in the body of the Annual Determination Letter.</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5E61BDE6-2105-49DD-594E-4FD42158BDBB}"/>
              </a:ext>
            </a:extLst>
          </p:cNvPr>
          <p:cNvSpPr>
            <a:spLocks noGrp="1"/>
          </p:cNvSpPr>
          <p:nvPr>
            <p:ph type="ftr" sz="quarter" idx="11"/>
          </p:nvPr>
        </p:nvSpPr>
        <p:spPr/>
        <p:txBody>
          <a:bodyPr/>
          <a:lstStyle/>
          <a:p>
            <a:pPr>
              <a:defRPr/>
            </a:pPr>
            <a:r>
              <a:rPr lang="en-US" altLang="en-US"/>
              <a:t>Navigating the Annual Determinations Data Sheets February 2025</a:t>
            </a:r>
          </a:p>
        </p:txBody>
      </p:sp>
    </p:spTree>
    <p:extLst>
      <p:ext uri="{BB962C8B-B14F-4D97-AF65-F5344CB8AC3E}">
        <p14:creationId xmlns:p14="http://schemas.microsoft.com/office/powerpoint/2010/main" val="2247978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C6938-999C-9415-ECD9-8A6E2EF5DE06}"/>
              </a:ext>
            </a:extLst>
          </p:cNvPr>
          <p:cNvSpPr>
            <a:spLocks noGrp="1"/>
          </p:cNvSpPr>
          <p:nvPr>
            <p:ph type="title"/>
          </p:nvPr>
        </p:nvSpPr>
        <p:spPr/>
        <p:txBody>
          <a:bodyPr>
            <a:normAutofit/>
          </a:bodyPr>
          <a:lstStyle/>
          <a:p>
            <a:r>
              <a:rPr lang="en-US" dirty="0"/>
              <a:t>Navigating the Annual Determinations Datasheet:  </a:t>
            </a:r>
            <a:r>
              <a:rPr lang="en-US" b="1" dirty="0"/>
              <a:t>Results</a:t>
            </a:r>
            <a:endParaRPr lang="en-US" dirty="0"/>
          </a:p>
        </p:txBody>
      </p:sp>
      <p:sp>
        <p:nvSpPr>
          <p:cNvPr id="3" name="Content Placeholder 2">
            <a:extLst>
              <a:ext uri="{FF2B5EF4-FFF2-40B4-BE49-F238E27FC236}">
                <a16:creationId xmlns:a16="http://schemas.microsoft.com/office/drawing/2014/main" id="{78EB1150-59F0-7FF1-1653-EBF21C9A988C}"/>
              </a:ext>
            </a:extLst>
          </p:cNvPr>
          <p:cNvSpPr>
            <a:spLocks noGrp="1"/>
          </p:cNvSpPr>
          <p:nvPr>
            <p:ph idx="1"/>
          </p:nvPr>
        </p:nvSpPr>
        <p:spPr/>
        <p:txBody>
          <a:bodyPr>
            <a:normAutofit lnSpcReduction="10000"/>
          </a:bodyPr>
          <a:lstStyle/>
          <a:p>
            <a:r>
              <a:rPr lang="en-US" dirty="0"/>
              <a:t>The Results section summarizes the following:</a:t>
            </a:r>
          </a:p>
          <a:p>
            <a:pPr lvl="1"/>
            <a:r>
              <a:rPr lang="en-US" dirty="0"/>
              <a:t>Disproportionality status based on data for:</a:t>
            </a:r>
          </a:p>
          <a:p>
            <a:pPr lvl="2"/>
            <a:r>
              <a:rPr lang="en-US" b="1" dirty="0"/>
              <a:t>2024-25 certified Fall 1 submission (CALPADS Initial Certification Date of 12/13/2024)</a:t>
            </a:r>
          </a:p>
          <a:p>
            <a:pPr lvl="3"/>
            <a:r>
              <a:rPr lang="en-US" dirty="0"/>
              <a:t>Disproportionality Overall</a:t>
            </a:r>
          </a:p>
          <a:p>
            <a:pPr lvl="3"/>
            <a:r>
              <a:rPr lang="en-US" dirty="0"/>
              <a:t>Disproportionality by Primary Disability</a:t>
            </a:r>
          </a:p>
          <a:p>
            <a:pPr lvl="3"/>
            <a:r>
              <a:rPr lang="en-US" dirty="0"/>
              <a:t>Disproportionality by Least Restrictive Environment (LRE)</a:t>
            </a:r>
          </a:p>
          <a:p>
            <a:pPr lvl="2"/>
            <a:r>
              <a:rPr lang="en-US" b="1" dirty="0"/>
              <a:t>2023-24 certified End-of-Year 3 submission</a:t>
            </a:r>
          </a:p>
          <a:p>
            <a:pPr lvl="3"/>
            <a:r>
              <a:rPr lang="en-US" dirty="0"/>
              <a:t>Disproportionality for Discipline</a:t>
            </a:r>
          </a:p>
          <a:p>
            <a:pPr lvl="1"/>
            <a:r>
              <a:rPr lang="en-US" dirty="0"/>
              <a:t>Significant Disproportionality status based on data certified in the </a:t>
            </a:r>
            <a:r>
              <a:rPr lang="en-US" b="1" dirty="0"/>
              <a:t>2023-24, 2022-23, and 2021-22 Fall 1 submissions</a:t>
            </a:r>
          </a:p>
          <a:p>
            <a:pPr lvl="1"/>
            <a:r>
              <a:rPr lang="en-US" dirty="0"/>
              <a:t>Monitoring Tier for the 2025 monitoring year</a:t>
            </a:r>
          </a:p>
        </p:txBody>
      </p:sp>
      <p:sp>
        <p:nvSpPr>
          <p:cNvPr id="4" name="Footer Placeholder 3">
            <a:extLst>
              <a:ext uri="{FF2B5EF4-FFF2-40B4-BE49-F238E27FC236}">
                <a16:creationId xmlns:a16="http://schemas.microsoft.com/office/drawing/2014/main" id="{D7C3164F-4692-7847-EFCE-B041E3CA67BD}"/>
              </a:ext>
            </a:extLst>
          </p:cNvPr>
          <p:cNvSpPr>
            <a:spLocks noGrp="1"/>
          </p:cNvSpPr>
          <p:nvPr>
            <p:ph type="ftr" sz="quarter" idx="11"/>
          </p:nvPr>
        </p:nvSpPr>
        <p:spPr/>
        <p:txBody>
          <a:bodyPr/>
          <a:lstStyle/>
          <a:p>
            <a:pPr>
              <a:defRPr/>
            </a:pPr>
            <a:r>
              <a:rPr lang="en-US" altLang="en-US"/>
              <a:t>Navigating the Annual Determinations Data Sheets February 2025</a:t>
            </a:r>
          </a:p>
        </p:txBody>
      </p:sp>
    </p:spTree>
    <p:extLst>
      <p:ext uri="{BB962C8B-B14F-4D97-AF65-F5344CB8AC3E}">
        <p14:creationId xmlns:p14="http://schemas.microsoft.com/office/powerpoint/2010/main" val="3785991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B7BFE-0CCD-FCFA-B02A-B55B76C53D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9ABF46-CF9C-29AD-E5C2-FA9F24404F32}"/>
              </a:ext>
            </a:extLst>
          </p:cNvPr>
          <p:cNvSpPr>
            <a:spLocks noGrp="1"/>
          </p:cNvSpPr>
          <p:nvPr>
            <p:ph type="title"/>
          </p:nvPr>
        </p:nvSpPr>
        <p:spPr/>
        <p:txBody>
          <a:bodyPr/>
          <a:lstStyle/>
          <a:p>
            <a:r>
              <a:rPr lang="en-US" dirty="0"/>
              <a:t>Navigating the Record Layout Tab</a:t>
            </a:r>
          </a:p>
        </p:txBody>
      </p:sp>
      <p:sp>
        <p:nvSpPr>
          <p:cNvPr id="3" name="Content Placeholder 2">
            <a:extLst>
              <a:ext uri="{FF2B5EF4-FFF2-40B4-BE49-F238E27FC236}">
                <a16:creationId xmlns:a16="http://schemas.microsoft.com/office/drawing/2014/main" id="{9A654C3D-CAAF-009F-4644-C68A56FE4DC5}"/>
              </a:ext>
            </a:extLst>
          </p:cNvPr>
          <p:cNvSpPr>
            <a:spLocks noGrp="1"/>
          </p:cNvSpPr>
          <p:nvPr>
            <p:ph idx="1"/>
          </p:nvPr>
        </p:nvSpPr>
        <p:spPr/>
        <p:txBody>
          <a:bodyPr/>
          <a:lstStyle/>
          <a:p>
            <a:r>
              <a:rPr lang="en-US" dirty="0"/>
              <a:t>The Record Layout Tab provides the following information:</a:t>
            </a:r>
          </a:p>
          <a:p>
            <a:pPr marL="914400" lvl="1" indent="-457200">
              <a:buFont typeface="+mj-lt"/>
              <a:buAutoNum type="arabicPeriod"/>
            </a:pPr>
            <a:r>
              <a:rPr lang="en-US" dirty="0"/>
              <a:t>General notes about the data in the Unified ADL Data Sheet (at the top of the worksheet)</a:t>
            </a:r>
          </a:p>
          <a:p>
            <a:pPr marL="914400" lvl="1" indent="-457200">
              <a:buFont typeface="+mj-lt"/>
              <a:buAutoNum type="arabicPeriod"/>
            </a:pPr>
            <a:r>
              <a:rPr lang="en-US" dirty="0"/>
              <a:t>Long name for each column</a:t>
            </a:r>
          </a:p>
          <a:p>
            <a:pPr marL="914400" lvl="1" indent="-457200">
              <a:buFont typeface="+mj-lt"/>
              <a:buAutoNum type="arabicPeriod"/>
            </a:pPr>
            <a:r>
              <a:rPr lang="en-US" dirty="0"/>
              <a:t>Definition of the data and values (if applicable) in each column</a:t>
            </a:r>
          </a:p>
          <a:p>
            <a:pPr marL="914400" lvl="1" indent="-457200">
              <a:buFont typeface="+mj-lt"/>
              <a:buAutoNum type="arabicPeriod"/>
            </a:pPr>
            <a:r>
              <a:rPr lang="en-US" dirty="0"/>
              <a:t>The source of the data</a:t>
            </a:r>
            <a:endParaRPr lang="en-US" b="1" dirty="0"/>
          </a:p>
          <a:p>
            <a:endParaRPr lang="en-US" dirty="0"/>
          </a:p>
        </p:txBody>
      </p:sp>
      <p:sp>
        <p:nvSpPr>
          <p:cNvPr id="4" name="Footer Placeholder 3">
            <a:extLst>
              <a:ext uri="{FF2B5EF4-FFF2-40B4-BE49-F238E27FC236}">
                <a16:creationId xmlns:a16="http://schemas.microsoft.com/office/drawing/2014/main" id="{9E6F22B6-665B-2B48-40BD-EE9B2A777B91}"/>
              </a:ext>
            </a:extLst>
          </p:cNvPr>
          <p:cNvSpPr>
            <a:spLocks noGrp="1"/>
          </p:cNvSpPr>
          <p:nvPr>
            <p:ph type="ftr" sz="quarter" idx="11"/>
          </p:nvPr>
        </p:nvSpPr>
        <p:spPr/>
        <p:txBody>
          <a:bodyPr/>
          <a:lstStyle/>
          <a:p>
            <a:pPr>
              <a:defRPr/>
            </a:pPr>
            <a:r>
              <a:rPr lang="en-US" altLang="en-US"/>
              <a:t>Navigating the Annual Determinations Data Sheets February 2025</a:t>
            </a:r>
          </a:p>
        </p:txBody>
      </p:sp>
    </p:spTree>
    <p:extLst>
      <p:ext uri="{BB962C8B-B14F-4D97-AF65-F5344CB8AC3E}">
        <p14:creationId xmlns:p14="http://schemas.microsoft.com/office/powerpoint/2010/main" val="3204084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C07CE-F9A7-567A-F7F4-F23DC6DCEC7C}"/>
              </a:ext>
            </a:extLst>
          </p:cNvPr>
          <p:cNvSpPr>
            <a:spLocks noGrp="1"/>
          </p:cNvSpPr>
          <p:nvPr>
            <p:ph type="title"/>
          </p:nvPr>
        </p:nvSpPr>
        <p:spPr>
          <a:xfrm>
            <a:off x="816166" y="2766217"/>
            <a:ext cx="5860055" cy="1325563"/>
          </a:xfrm>
        </p:spPr>
        <p:txBody>
          <a:bodyPr/>
          <a:lstStyle/>
          <a:p>
            <a:pPr algn="ctr"/>
            <a:r>
              <a:rPr lang="en-US" dirty="0"/>
              <a:t>Live Demo ADL Data Sheet</a:t>
            </a:r>
          </a:p>
        </p:txBody>
      </p:sp>
      <p:sp>
        <p:nvSpPr>
          <p:cNvPr id="3" name="Footer Placeholder 2">
            <a:extLst>
              <a:ext uri="{FF2B5EF4-FFF2-40B4-BE49-F238E27FC236}">
                <a16:creationId xmlns:a16="http://schemas.microsoft.com/office/drawing/2014/main" id="{41E9A754-7DD9-623C-10E3-1B052430C2ED}"/>
              </a:ext>
            </a:extLst>
          </p:cNvPr>
          <p:cNvSpPr>
            <a:spLocks noGrp="1"/>
          </p:cNvSpPr>
          <p:nvPr>
            <p:ph type="ftr" sz="quarter" idx="11"/>
          </p:nvPr>
        </p:nvSpPr>
        <p:spPr>
          <a:xfrm>
            <a:off x="4038600" y="6263357"/>
            <a:ext cx="4114800" cy="365125"/>
          </a:xfrm>
        </p:spPr>
        <p:txBody>
          <a:bodyPr/>
          <a:lstStyle/>
          <a:p>
            <a:r>
              <a:rPr lang="en-US" dirty="0"/>
              <a:t>Navigating the Annual Determinations Data Sheets February 2025</a:t>
            </a:r>
          </a:p>
        </p:txBody>
      </p:sp>
      <p:pic>
        <p:nvPicPr>
          <p:cNvPr id="5" name="Picture 4" descr="Magnifying glass showing decling performance">
            <a:extLst>
              <a:ext uri="{FF2B5EF4-FFF2-40B4-BE49-F238E27FC236}">
                <a16:creationId xmlns:a16="http://schemas.microsoft.com/office/drawing/2014/main" id="{92EF99E8-10A6-00CC-3903-79732423BF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9167" y="1671809"/>
            <a:ext cx="5272859" cy="3514381"/>
          </a:xfrm>
          <a:prstGeom prst="rect">
            <a:avLst/>
          </a:prstGeom>
        </p:spPr>
      </p:pic>
    </p:spTree>
    <p:extLst>
      <p:ext uri="{BB962C8B-B14F-4D97-AF65-F5344CB8AC3E}">
        <p14:creationId xmlns:p14="http://schemas.microsoft.com/office/powerpoint/2010/main" val="3675153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BB912-1C32-E8C2-3253-B6FB8B9BFE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C9CB88-BC76-EA8A-AD1C-2BD1533BB034}"/>
              </a:ext>
            </a:extLst>
          </p:cNvPr>
          <p:cNvSpPr>
            <a:spLocks noGrp="1"/>
          </p:cNvSpPr>
          <p:nvPr>
            <p:ph type="title"/>
          </p:nvPr>
        </p:nvSpPr>
        <p:spPr/>
        <p:txBody>
          <a:bodyPr/>
          <a:lstStyle/>
          <a:p>
            <a:r>
              <a:rPr lang="en-US" dirty="0"/>
              <a:t>Navigating the Disproportionality Data Sheet</a:t>
            </a:r>
          </a:p>
        </p:txBody>
      </p:sp>
      <p:sp>
        <p:nvSpPr>
          <p:cNvPr id="3" name="Footer Placeholder 2">
            <a:extLst>
              <a:ext uri="{FF2B5EF4-FFF2-40B4-BE49-F238E27FC236}">
                <a16:creationId xmlns:a16="http://schemas.microsoft.com/office/drawing/2014/main" id="{FDF07192-7A02-45DB-2D9D-A20724ADAD96}"/>
              </a:ext>
            </a:extLst>
          </p:cNvPr>
          <p:cNvSpPr>
            <a:spLocks noGrp="1"/>
          </p:cNvSpPr>
          <p:nvPr>
            <p:ph type="ftr" sz="quarter" idx="11"/>
          </p:nvPr>
        </p:nvSpPr>
        <p:spPr>
          <a:xfrm>
            <a:off x="4038600" y="6253848"/>
            <a:ext cx="4114800" cy="365125"/>
          </a:xfrm>
        </p:spPr>
        <p:txBody>
          <a:bodyPr/>
          <a:lstStyle/>
          <a:p>
            <a:r>
              <a:rPr lang="en-US" dirty="0"/>
              <a:t>Navigating the Annual Determinations Data Sheets February 2025</a:t>
            </a:r>
          </a:p>
        </p:txBody>
      </p:sp>
    </p:spTree>
    <p:extLst>
      <p:ext uri="{BB962C8B-B14F-4D97-AF65-F5344CB8AC3E}">
        <p14:creationId xmlns:p14="http://schemas.microsoft.com/office/powerpoint/2010/main" val="3185190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23763-6C93-2C1A-3AB6-B3FBD59124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E7D954-9539-269C-D02F-03ADD5A9B17F}"/>
              </a:ext>
            </a:extLst>
          </p:cNvPr>
          <p:cNvSpPr>
            <a:spLocks noGrp="1"/>
          </p:cNvSpPr>
          <p:nvPr>
            <p:ph type="title"/>
          </p:nvPr>
        </p:nvSpPr>
        <p:spPr/>
        <p:txBody>
          <a:bodyPr/>
          <a:lstStyle/>
          <a:p>
            <a:r>
              <a:rPr lang="en-US" dirty="0"/>
              <a:t>Navigating the Disproportionality Data Sheet</a:t>
            </a:r>
          </a:p>
        </p:txBody>
      </p:sp>
      <p:pic>
        <p:nvPicPr>
          <p:cNvPr id="7" name="Content Placeholder 6">
            <a:extLst>
              <a:ext uri="{FF2B5EF4-FFF2-40B4-BE49-F238E27FC236}">
                <a16:creationId xmlns:a16="http://schemas.microsoft.com/office/drawing/2014/main" id="{1653B516-6CE1-926B-509F-BE8E03CF8985}"/>
              </a:ext>
            </a:extLst>
          </p:cNvPr>
          <p:cNvPicPr>
            <a:picLocks noGrp="1" noChangeAspect="1"/>
          </p:cNvPicPr>
          <p:nvPr>
            <p:ph idx="1"/>
          </p:nvPr>
        </p:nvPicPr>
        <p:blipFill rotWithShape="1">
          <a:blip r:embed="rId3"/>
          <a:srcRect l="7773" t="80688" r="78000" b="4016"/>
          <a:stretch/>
        </p:blipFill>
        <p:spPr>
          <a:xfrm>
            <a:off x="7058526" y="2794049"/>
            <a:ext cx="4383795" cy="1325563"/>
          </a:xfrm>
        </p:spPr>
      </p:pic>
      <p:sp>
        <p:nvSpPr>
          <p:cNvPr id="4" name="Footer Placeholder 3">
            <a:extLst>
              <a:ext uri="{FF2B5EF4-FFF2-40B4-BE49-F238E27FC236}">
                <a16:creationId xmlns:a16="http://schemas.microsoft.com/office/drawing/2014/main" id="{573F2F79-750E-FE7D-5101-344E5ADA8197}"/>
              </a:ext>
            </a:extLst>
          </p:cNvPr>
          <p:cNvSpPr>
            <a:spLocks noGrp="1"/>
          </p:cNvSpPr>
          <p:nvPr>
            <p:ph type="ftr" sz="quarter" idx="11"/>
          </p:nvPr>
        </p:nvSpPr>
        <p:spPr/>
        <p:txBody>
          <a:bodyPr/>
          <a:lstStyle/>
          <a:p>
            <a:pPr>
              <a:defRPr/>
            </a:pPr>
            <a:r>
              <a:rPr lang="en-US" altLang="en-US"/>
              <a:t>Navigating the Annual Determinations Data Sheets February 2025</a:t>
            </a:r>
          </a:p>
        </p:txBody>
      </p:sp>
      <p:sp>
        <p:nvSpPr>
          <p:cNvPr id="5" name="Content Placeholder 2">
            <a:extLst>
              <a:ext uri="{FF2B5EF4-FFF2-40B4-BE49-F238E27FC236}">
                <a16:creationId xmlns:a16="http://schemas.microsoft.com/office/drawing/2014/main" id="{6787C8D9-B7AB-2447-114D-A8D8BDE7CE4F}"/>
              </a:ext>
            </a:extLst>
          </p:cNvPr>
          <p:cNvSpPr txBox="1">
            <a:spLocks/>
          </p:cNvSpPr>
          <p:nvPr/>
        </p:nvSpPr>
        <p:spPr>
          <a:xfrm>
            <a:off x="838200" y="1847850"/>
            <a:ext cx="4383795"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There are two tabs in this data sheet:</a:t>
            </a:r>
          </a:p>
          <a:p>
            <a:pPr lvl="1"/>
            <a:r>
              <a:rPr lang="en-US" dirty="0"/>
              <a:t>Disproportionality (Public)</a:t>
            </a:r>
          </a:p>
          <a:p>
            <a:pPr lvl="2"/>
            <a:r>
              <a:rPr lang="en-US" dirty="0"/>
              <a:t>This tab provides data </a:t>
            </a:r>
            <a:r>
              <a:rPr lang="en-US" b="1" dirty="0"/>
              <a:t>ONLY for LEAs identified as Disproportionate</a:t>
            </a:r>
          </a:p>
          <a:p>
            <a:pPr lvl="1"/>
            <a:r>
              <a:rPr lang="en-US" dirty="0"/>
              <a:t>Data Definitions</a:t>
            </a:r>
          </a:p>
          <a:p>
            <a:pPr lvl="2"/>
            <a:r>
              <a:rPr lang="en-US" dirty="0"/>
              <a:t>This tab provides comprehensive definitions for each column in the Disproportionality (Public) tab</a:t>
            </a:r>
          </a:p>
        </p:txBody>
      </p:sp>
      <p:sp>
        <p:nvSpPr>
          <p:cNvPr id="10" name="Arrow: Right 9">
            <a:extLst>
              <a:ext uri="{FF2B5EF4-FFF2-40B4-BE49-F238E27FC236}">
                <a16:creationId xmlns:a16="http://schemas.microsoft.com/office/drawing/2014/main" id="{72FFD727-B5AD-61BF-8850-CAB39251BE88}"/>
              </a:ext>
            </a:extLst>
          </p:cNvPr>
          <p:cNvSpPr/>
          <p:nvPr/>
        </p:nvSpPr>
        <p:spPr>
          <a:xfrm>
            <a:off x="4541036" y="3429000"/>
            <a:ext cx="2434728" cy="1002514"/>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8281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1AC080-B323-CEAE-0800-4CF64EE14256}"/>
              </a:ext>
            </a:extLst>
          </p:cNvPr>
          <p:cNvSpPr>
            <a:spLocks noGrp="1"/>
          </p:cNvSpPr>
          <p:nvPr>
            <p:ph type="title"/>
          </p:nvPr>
        </p:nvSpPr>
        <p:spPr/>
        <p:txBody>
          <a:bodyPr/>
          <a:lstStyle/>
          <a:p>
            <a:r>
              <a:rPr lang="en-US" dirty="0"/>
              <a:t>Presenter Information</a:t>
            </a:r>
          </a:p>
        </p:txBody>
      </p:sp>
      <p:sp>
        <p:nvSpPr>
          <p:cNvPr id="6" name="Content Placeholder 5">
            <a:extLst>
              <a:ext uri="{FF2B5EF4-FFF2-40B4-BE49-F238E27FC236}">
                <a16:creationId xmlns:a16="http://schemas.microsoft.com/office/drawing/2014/main" id="{221FC7C2-62C0-A70D-0C9D-E2E5331A75D3}"/>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b="1" dirty="0"/>
              <a:t>Brandi Jauregui</a:t>
            </a:r>
          </a:p>
          <a:p>
            <a:pPr marL="0" indent="0" algn="ctr">
              <a:buNone/>
            </a:pPr>
            <a:r>
              <a:rPr lang="en-US" dirty="0"/>
              <a:t>Information Technology Supervisor</a:t>
            </a:r>
          </a:p>
          <a:p>
            <a:pPr marL="0" indent="0" algn="ctr">
              <a:buNone/>
            </a:pPr>
            <a:r>
              <a:rPr lang="en-US" dirty="0"/>
              <a:t>Data Evaluation and Analysis Unit</a:t>
            </a:r>
          </a:p>
          <a:p>
            <a:pPr marL="0" indent="0" algn="ctr">
              <a:buNone/>
            </a:pPr>
            <a:r>
              <a:rPr lang="en-US" dirty="0"/>
              <a:t>Special Education Division</a:t>
            </a:r>
          </a:p>
        </p:txBody>
      </p:sp>
    </p:spTree>
    <p:extLst>
      <p:ext uri="{BB962C8B-B14F-4D97-AF65-F5344CB8AC3E}">
        <p14:creationId xmlns:p14="http://schemas.microsoft.com/office/powerpoint/2010/main" val="2477697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4082C-10C7-EF16-3B90-3AABDFDCEBFB}"/>
              </a:ext>
            </a:extLst>
          </p:cNvPr>
          <p:cNvSpPr>
            <a:spLocks noGrp="1"/>
          </p:cNvSpPr>
          <p:nvPr>
            <p:ph type="title"/>
          </p:nvPr>
        </p:nvSpPr>
        <p:spPr/>
        <p:txBody>
          <a:bodyPr/>
          <a:lstStyle/>
          <a:p>
            <a:r>
              <a:rPr lang="en-US" dirty="0"/>
              <a:t>Navigating the Disproportionality Data Sheet Disproportionality Tab</a:t>
            </a:r>
          </a:p>
        </p:txBody>
      </p:sp>
      <p:sp>
        <p:nvSpPr>
          <p:cNvPr id="3" name="Content Placeholder 2">
            <a:extLst>
              <a:ext uri="{FF2B5EF4-FFF2-40B4-BE49-F238E27FC236}">
                <a16:creationId xmlns:a16="http://schemas.microsoft.com/office/drawing/2014/main" id="{FB893961-5628-C485-1B05-FF21055CCA91}"/>
              </a:ext>
            </a:extLst>
          </p:cNvPr>
          <p:cNvSpPr>
            <a:spLocks noGrp="1"/>
          </p:cNvSpPr>
          <p:nvPr>
            <p:ph idx="1"/>
          </p:nvPr>
        </p:nvSpPr>
        <p:spPr/>
        <p:txBody>
          <a:bodyPr/>
          <a:lstStyle/>
          <a:p>
            <a:r>
              <a:rPr lang="en-US" dirty="0"/>
              <a:t>Data are organized into five sections:</a:t>
            </a:r>
          </a:p>
          <a:p>
            <a:pPr marL="914400" lvl="1" indent="-457200">
              <a:buFont typeface="+mj-lt"/>
              <a:buAutoNum type="arabicPeriod"/>
            </a:pPr>
            <a:r>
              <a:rPr lang="en-US" dirty="0"/>
              <a:t>Demographic</a:t>
            </a:r>
          </a:p>
          <a:p>
            <a:pPr marL="914400" lvl="1" indent="-457200">
              <a:buFont typeface="+mj-lt"/>
              <a:buAutoNum type="arabicPeriod"/>
            </a:pPr>
            <a:r>
              <a:rPr lang="en-US" dirty="0"/>
              <a:t>Total enrollment</a:t>
            </a:r>
          </a:p>
          <a:p>
            <a:pPr marL="914400" lvl="1" indent="-457200">
              <a:buFont typeface="+mj-lt"/>
              <a:buAutoNum type="arabicPeriod"/>
            </a:pPr>
            <a:r>
              <a:rPr lang="en-US" dirty="0"/>
              <a:t>Special Education Counts</a:t>
            </a:r>
          </a:p>
          <a:p>
            <a:pPr marL="914400" lvl="1" indent="-457200">
              <a:buFont typeface="+mj-lt"/>
              <a:buAutoNum type="arabicPeriod"/>
            </a:pPr>
            <a:r>
              <a:rPr lang="en-US" dirty="0"/>
              <a:t>Risk Ratio Calculation</a:t>
            </a:r>
          </a:p>
          <a:p>
            <a:pPr marL="914400" lvl="1" indent="-457200">
              <a:buFont typeface="+mj-lt"/>
              <a:buAutoNum type="arabicPeriod"/>
            </a:pPr>
            <a:r>
              <a:rPr lang="en-US" dirty="0"/>
              <a:t>Disproportionate</a:t>
            </a:r>
          </a:p>
          <a:p>
            <a:pPr marL="914400" lvl="1" indent="-457200">
              <a:buFont typeface="+mj-lt"/>
              <a:buAutoNum type="arabicPeriod"/>
            </a:pPr>
            <a:endParaRPr lang="en-US" dirty="0"/>
          </a:p>
          <a:p>
            <a:r>
              <a:rPr lang="en-US" dirty="0"/>
              <a:t>Disproportionality data overall, by Primary Disability, and Least Restrictive Environment are based on </a:t>
            </a:r>
            <a:r>
              <a:rPr lang="en-US" b="1" dirty="0"/>
              <a:t>certified 2024-25 Fall 1 data in CALPADS. Discipline disproportionality data are based on certified 2023-24 End-of-Year 3 data in CALPADS.</a:t>
            </a:r>
          </a:p>
        </p:txBody>
      </p:sp>
      <p:sp>
        <p:nvSpPr>
          <p:cNvPr id="4" name="Footer Placeholder 3">
            <a:extLst>
              <a:ext uri="{FF2B5EF4-FFF2-40B4-BE49-F238E27FC236}">
                <a16:creationId xmlns:a16="http://schemas.microsoft.com/office/drawing/2014/main" id="{7BD58A34-2AB8-D952-6801-2C9B862458CE}"/>
              </a:ext>
            </a:extLst>
          </p:cNvPr>
          <p:cNvSpPr>
            <a:spLocks noGrp="1"/>
          </p:cNvSpPr>
          <p:nvPr>
            <p:ph type="ftr" sz="quarter" idx="11"/>
          </p:nvPr>
        </p:nvSpPr>
        <p:spPr/>
        <p:txBody>
          <a:bodyPr/>
          <a:lstStyle/>
          <a:p>
            <a:pPr>
              <a:defRPr/>
            </a:pPr>
            <a:r>
              <a:rPr lang="en-US" altLang="en-US"/>
              <a:t>Navigating the Annual Determinations Data Sheets February 2025</a:t>
            </a:r>
          </a:p>
        </p:txBody>
      </p:sp>
    </p:spTree>
    <p:extLst>
      <p:ext uri="{BB962C8B-B14F-4D97-AF65-F5344CB8AC3E}">
        <p14:creationId xmlns:p14="http://schemas.microsoft.com/office/powerpoint/2010/main" val="4226244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7891C-B342-1A93-2E72-AAE7D51261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6226AF-6FB7-B4F8-7FA6-5F20A95C9F92}"/>
              </a:ext>
            </a:extLst>
          </p:cNvPr>
          <p:cNvSpPr>
            <a:spLocks noGrp="1"/>
          </p:cNvSpPr>
          <p:nvPr>
            <p:ph type="title"/>
          </p:nvPr>
        </p:nvSpPr>
        <p:spPr/>
        <p:txBody>
          <a:bodyPr>
            <a:normAutofit fontScale="90000"/>
          </a:bodyPr>
          <a:lstStyle/>
          <a:p>
            <a:r>
              <a:rPr lang="en-US" dirty="0"/>
              <a:t>Navigating the Disproportionality Data Sheet Disproportionality Tab:  </a:t>
            </a:r>
            <a:r>
              <a:rPr lang="en-US" b="1" dirty="0"/>
              <a:t>Demographics</a:t>
            </a:r>
          </a:p>
        </p:txBody>
      </p:sp>
      <p:sp>
        <p:nvSpPr>
          <p:cNvPr id="3" name="Content Placeholder 2">
            <a:extLst>
              <a:ext uri="{FF2B5EF4-FFF2-40B4-BE49-F238E27FC236}">
                <a16:creationId xmlns:a16="http://schemas.microsoft.com/office/drawing/2014/main" id="{EE681392-3563-65B2-430C-D6E8F12F838D}"/>
              </a:ext>
            </a:extLst>
          </p:cNvPr>
          <p:cNvSpPr>
            <a:spLocks noGrp="1"/>
          </p:cNvSpPr>
          <p:nvPr>
            <p:ph idx="1"/>
          </p:nvPr>
        </p:nvSpPr>
        <p:spPr/>
        <p:txBody>
          <a:bodyPr/>
          <a:lstStyle/>
          <a:p>
            <a:r>
              <a:rPr lang="en-US" dirty="0"/>
              <a:t>Contains basic demographics for LEAs</a:t>
            </a:r>
          </a:p>
          <a:p>
            <a:r>
              <a:rPr lang="en-US" dirty="0"/>
              <a:t>LEAs are listed by District of Accountability 2 (DOA2)</a:t>
            </a:r>
          </a:p>
          <a:p>
            <a:r>
              <a:rPr lang="en-US" dirty="0"/>
              <a:t>This means for purposes of the ADL, a LEA is:</a:t>
            </a:r>
          </a:p>
          <a:p>
            <a:pPr lvl="1"/>
            <a:r>
              <a:rPr lang="en-US" dirty="0"/>
              <a:t>ANY charter school regardless of funding model or reporting status</a:t>
            </a:r>
          </a:p>
          <a:p>
            <a:pPr lvl="1"/>
            <a:r>
              <a:rPr lang="en-US" dirty="0"/>
              <a:t>Any district or county office of education (COE)</a:t>
            </a:r>
          </a:p>
          <a:p>
            <a:pPr lvl="2"/>
            <a:r>
              <a:rPr lang="en-US" dirty="0"/>
              <a:t>Data for districts and COEs EXCLUDES data for any charter schools the district or COE may authorize</a:t>
            </a:r>
          </a:p>
          <a:p>
            <a:endParaRPr lang="en-US" dirty="0"/>
          </a:p>
        </p:txBody>
      </p:sp>
      <p:sp>
        <p:nvSpPr>
          <p:cNvPr id="4" name="Footer Placeholder 3">
            <a:extLst>
              <a:ext uri="{FF2B5EF4-FFF2-40B4-BE49-F238E27FC236}">
                <a16:creationId xmlns:a16="http://schemas.microsoft.com/office/drawing/2014/main" id="{A6398FF9-AF16-7FCB-3343-705B89E41072}"/>
              </a:ext>
            </a:extLst>
          </p:cNvPr>
          <p:cNvSpPr>
            <a:spLocks noGrp="1"/>
          </p:cNvSpPr>
          <p:nvPr>
            <p:ph type="ftr" sz="quarter" idx="11"/>
          </p:nvPr>
        </p:nvSpPr>
        <p:spPr/>
        <p:txBody>
          <a:bodyPr/>
          <a:lstStyle/>
          <a:p>
            <a:pPr>
              <a:defRPr/>
            </a:pPr>
            <a:r>
              <a:rPr lang="en-US" altLang="en-US"/>
              <a:t>Navigating the Annual Determinations Data Sheets February 2025</a:t>
            </a:r>
          </a:p>
        </p:txBody>
      </p:sp>
    </p:spTree>
    <p:extLst>
      <p:ext uri="{BB962C8B-B14F-4D97-AF65-F5344CB8AC3E}">
        <p14:creationId xmlns:p14="http://schemas.microsoft.com/office/powerpoint/2010/main" val="2363655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4900A-A655-C988-F570-FCC65DA35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C27B78-7701-6555-DE70-578C52BC7DF2}"/>
              </a:ext>
            </a:extLst>
          </p:cNvPr>
          <p:cNvSpPr>
            <a:spLocks noGrp="1"/>
          </p:cNvSpPr>
          <p:nvPr>
            <p:ph type="title"/>
          </p:nvPr>
        </p:nvSpPr>
        <p:spPr/>
        <p:txBody>
          <a:bodyPr>
            <a:normAutofit fontScale="90000"/>
          </a:bodyPr>
          <a:lstStyle/>
          <a:p>
            <a:r>
              <a:rPr lang="en-US" dirty="0"/>
              <a:t>Navigating the Disproportionality Data Sheet Disproportionality Tab:  </a:t>
            </a:r>
            <a:r>
              <a:rPr lang="en-US" b="1" dirty="0"/>
              <a:t>Total Enrollment</a:t>
            </a:r>
          </a:p>
        </p:txBody>
      </p:sp>
      <p:sp>
        <p:nvSpPr>
          <p:cNvPr id="3" name="Content Placeholder 2">
            <a:extLst>
              <a:ext uri="{FF2B5EF4-FFF2-40B4-BE49-F238E27FC236}">
                <a16:creationId xmlns:a16="http://schemas.microsoft.com/office/drawing/2014/main" id="{ABD89C3B-3591-6523-8EDD-DC6120390758}"/>
              </a:ext>
            </a:extLst>
          </p:cNvPr>
          <p:cNvSpPr>
            <a:spLocks noGrp="1"/>
          </p:cNvSpPr>
          <p:nvPr>
            <p:ph idx="1"/>
          </p:nvPr>
        </p:nvSpPr>
        <p:spPr/>
        <p:txBody>
          <a:bodyPr/>
          <a:lstStyle/>
          <a:p>
            <a:r>
              <a:rPr lang="en-US" dirty="0"/>
              <a:t>The 2024-25 certified total enrollment counts for the LEA by Federal Ethnicity and area of disproportionality.</a:t>
            </a:r>
          </a:p>
        </p:txBody>
      </p:sp>
      <p:sp>
        <p:nvSpPr>
          <p:cNvPr id="4" name="Footer Placeholder 3">
            <a:extLst>
              <a:ext uri="{FF2B5EF4-FFF2-40B4-BE49-F238E27FC236}">
                <a16:creationId xmlns:a16="http://schemas.microsoft.com/office/drawing/2014/main" id="{AC27B20B-BF3F-30A9-6297-DC54AA9BEE8D}"/>
              </a:ext>
            </a:extLst>
          </p:cNvPr>
          <p:cNvSpPr>
            <a:spLocks noGrp="1"/>
          </p:cNvSpPr>
          <p:nvPr>
            <p:ph type="ftr" sz="quarter" idx="11"/>
          </p:nvPr>
        </p:nvSpPr>
        <p:spPr/>
        <p:txBody>
          <a:bodyPr/>
          <a:lstStyle/>
          <a:p>
            <a:pPr>
              <a:defRPr/>
            </a:pPr>
            <a:r>
              <a:rPr lang="en-US" altLang="en-US"/>
              <a:t>Navigating the Annual Determinations Data Sheets February 2025</a:t>
            </a:r>
          </a:p>
        </p:txBody>
      </p:sp>
    </p:spTree>
    <p:extLst>
      <p:ext uri="{BB962C8B-B14F-4D97-AF65-F5344CB8AC3E}">
        <p14:creationId xmlns:p14="http://schemas.microsoft.com/office/powerpoint/2010/main" val="3135724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9DF97-A523-CBD0-EC74-773F892CB8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3B929C-9AB6-93E8-9AA1-19739133B037}"/>
              </a:ext>
            </a:extLst>
          </p:cNvPr>
          <p:cNvSpPr>
            <a:spLocks noGrp="1"/>
          </p:cNvSpPr>
          <p:nvPr>
            <p:ph type="title"/>
          </p:nvPr>
        </p:nvSpPr>
        <p:spPr/>
        <p:txBody>
          <a:bodyPr>
            <a:normAutofit fontScale="90000"/>
          </a:bodyPr>
          <a:lstStyle/>
          <a:p>
            <a:r>
              <a:rPr lang="en-US" dirty="0"/>
              <a:t>Navigating the Disproportionality Data Sheet Disproportionality Tab:  </a:t>
            </a:r>
            <a:r>
              <a:rPr lang="en-US" b="1" dirty="0"/>
              <a:t>Special Education Counts</a:t>
            </a:r>
          </a:p>
        </p:txBody>
      </p:sp>
      <p:sp>
        <p:nvSpPr>
          <p:cNvPr id="3" name="Content Placeholder 2">
            <a:extLst>
              <a:ext uri="{FF2B5EF4-FFF2-40B4-BE49-F238E27FC236}">
                <a16:creationId xmlns:a16="http://schemas.microsoft.com/office/drawing/2014/main" id="{5AA676C3-097E-F8FD-A214-F96C453D30D4}"/>
              </a:ext>
            </a:extLst>
          </p:cNvPr>
          <p:cNvSpPr>
            <a:spLocks noGrp="1"/>
          </p:cNvSpPr>
          <p:nvPr>
            <p:ph idx="1"/>
          </p:nvPr>
        </p:nvSpPr>
        <p:spPr/>
        <p:txBody>
          <a:bodyPr/>
          <a:lstStyle/>
          <a:p>
            <a:r>
              <a:rPr lang="en-US" dirty="0"/>
              <a:t>The 2024-25 certified total counts of students with disabilities for the LEA by Federal Ethnicity and area of disproportionality.</a:t>
            </a:r>
          </a:p>
          <a:p>
            <a:endParaRPr lang="en-US" dirty="0"/>
          </a:p>
        </p:txBody>
      </p:sp>
      <p:sp>
        <p:nvSpPr>
          <p:cNvPr id="4" name="Footer Placeholder 3">
            <a:extLst>
              <a:ext uri="{FF2B5EF4-FFF2-40B4-BE49-F238E27FC236}">
                <a16:creationId xmlns:a16="http://schemas.microsoft.com/office/drawing/2014/main" id="{9D2104CD-7FE4-F7FD-5256-27D7E93F8B09}"/>
              </a:ext>
            </a:extLst>
          </p:cNvPr>
          <p:cNvSpPr>
            <a:spLocks noGrp="1"/>
          </p:cNvSpPr>
          <p:nvPr>
            <p:ph type="ftr" sz="quarter" idx="11"/>
          </p:nvPr>
        </p:nvSpPr>
        <p:spPr/>
        <p:txBody>
          <a:bodyPr/>
          <a:lstStyle/>
          <a:p>
            <a:pPr>
              <a:defRPr/>
            </a:pPr>
            <a:r>
              <a:rPr lang="en-US" altLang="en-US"/>
              <a:t>Navigating the Annual Determinations Data Sheets February 2025</a:t>
            </a:r>
          </a:p>
        </p:txBody>
      </p:sp>
    </p:spTree>
    <p:extLst>
      <p:ext uri="{BB962C8B-B14F-4D97-AF65-F5344CB8AC3E}">
        <p14:creationId xmlns:p14="http://schemas.microsoft.com/office/powerpoint/2010/main" val="765103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596FB-5454-AAAB-BDE1-3F44BBBD86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5BC429-92EC-82BF-DBFF-0F2291658798}"/>
              </a:ext>
            </a:extLst>
          </p:cNvPr>
          <p:cNvSpPr>
            <a:spLocks noGrp="1"/>
          </p:cNvSpPr>
          <p:nvPr>
            <p:ph type="title"/>
          </p:nvPr>
        </p:nvSpPr>
        <p:spPr/>
        <p:txBody>
          <a:bodyPr>
            <a:normAutofit fontScale="90000"/>
          </a:bodyPr>
          <a:lstStyle/>
          <a:p>
            <a:r>
              <a:rPr lang="en-US" dirty="0"/>
              <a:t>Navigating the Disproportionality Data Sheet Disproportionality Tab:  </a:t>
            </a:r>
            <a:r>
              <a:rPr lang="en-US" b="1" dirty="0"/>
              <a:t>Risk Ratio Calculation</a:t>
            </a:r>
          </a:p>
        </p:txBody>
      </p:sp>
      <p:sp>
        <p:nvSpPr>
          <p:cNvPr id="3" name="Content Placeholder 2">
            <a:extLst>
              <a:ext uri="{FF2B5EF4-FFF2-40B4-BE49-F238E27FC236}">
                <a16:creationId xmlns:a16="http://schemas.microsoft.com/office/drawing/2014/main" id="{3CEFFEF6-8056-E550-1FC4-2DE99C2500B1}"/>
              </a:ext>
            </a:extLst>
          </p:cNvPr>
          <p:cNvSpPr>
            <a:spLocks noGrp="1"/>
          </p:cNvSpPr>
          <p:nvPr>
            <p:ph idx="1"/>
          </p:nvPr>
        </p:nvSpPr>
        <p:spPr/>
        <p:txBody>
          <a:bodyPr/>
          <a:lstStyle/>
          <a:p>
            <a:r>
              <a:rPr lang="en-US" dirty="0"/>
              <a:t>Displays Risk Ratio Calculations for each Federal Ethnicity category</a:t>
            </a:r>
          </a:p>
          <a:p>
            <a:r>
              <a:rPr lang="en-US" dirty="0"/>
              <a:t>California’s Risk Ratio threshold is 3.0 for each Federal Ethnicity category</a:t>
            </a:r>
          </a:p>
          <a:p>
            <a:r>
              <a:rPr lang="en-US" dirty="0"/>
              <a:t>NC – Result indicates no calculations, one or more elements of the data failed to meet minimum size. </a:t>
            </a:r>
          </a:p>
        </p:txBody>
      </p:sp>
      <p:sp>
        <p:nvSpPr>
          <p:cNvPr id="4" name="Footer Placeholder 3">
            <a:extLst>
              <a:ext uri="{FF2B5EF4-FFF2-40B4-BE49-F238E27FC236}">
                <a16:creationId xmlns:a16="http://schemas.microsoft.com/office/drawing/2014/main" id="{1D088C9B-56DD-DC42-4D11-D84DCCD30B8C}"/>
              </a:ext>
            </a:extLst>
          </p:cNvPr>
          <p:cNvSpPr>
            <a:spLocks noGrp="1"/>
          </p:cNvSpPr>
          <p:nvPr>
            <p:ph type="ftr" sz="quarter" idx="11"/>
          </p:nvPr>
        </p:nvSpPr>
        <p:spPr/>
        <p:txBody>
          <a:bodyPr/>
          <a:lstStyle/>
          <a:p>
            <a:pPr>
              <a:defRPr/>
            </a:pPr>
            <a:r>
              <a:rPr lang="en-US" altLang="en-US"/>
              <a:t>Navigating the Annual Determinations Data Sheets February 2025</a:t>
            </a:r>
          </a:p>
        </p:txBody>
      </p:sp>
    </p:spTree>
    <p:extLst>
      <p:ext uri="{BB962C8B-B14F-4D97-AF65-F5344CB8AC3E}">
        <p14:creationId xmlns:p14="http://schemas.microsoft.com/office/powerpoint/2010/main" val="2980917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68B84-B7ED-1EBE-7CDD-59B3965520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20FDA5-B11D-FCC6-9485-D7BEC379DAD9}"/>
              </a:ext>
            </a:extLst>
          </p:cNvPr>
          <p:cNvSpPr>
            <a:spLocks noGrp="1"/>
          </p:cNvSpPr>
          <p:nvPr>
            <p:ph type="title"/>
          </p:nvPr>
        </p:nvSpPr>
        <p:spPr/>
        <p:txBody>
          <a:bodyPr>
            <a:normAutofit fontScale="90000"/>
          </a:bodyPr>
          <a:lstStyle/>
          <a:p>
            <a:r>
              <a:rPr lang="en-US" dirty="0"/>
              <a:t>Navigating the Disproportionality Data Sheet Disproportionality Tab:  </a:t>
            </a:r>
            <a:r>
              <a:rPr lang="en-US" b="1" dirty="0"/>
              <a:t>Disproportionate</a:t>
            </a:r>
          </a:p>
        </p:txBody>
      </p:sp>
      <p:sp>
        <p:nvSpPr>
          <p:cNvPr id="3" name="Content Placeholder 2">
            <a:extLst>
              <a:ext uri="{FF2B5EF4-FFF2-40B4-BE49-F238E27FC236}">
                <a16:creationId xmlns:a16="http://schemas.microsoft.com/office/drawing/2014/main" id="{374BB6AB-82A1-DDDC-6114-F6A10DA1A5A4}"/>
              </a:ext>
            </a:extLst>
          </p:cNvPr>
          <p:cNvSpPr>
            <a:spLocks noGrp="1"/>
          </p:cNvSpPr>
          <p:nvPr>
            <p:ph idx="1"/>
          </p:nvPr>
        </p:nvSpPr>
        <p:spPr/>
        <p:txBody>
          <a:bodyPr/>
          <a:lstStyle/>
          <a:p>
            <a:r>
              <a:rPr lang="en-US" dirty="0"/>
              <a:t>"--“ – Result indicates the LEA was </a:t>
            </a:r>
            <a:r>
              <a:rPr lang="en-US" b="1" dirty="0"/>
              <a:t>not disproportionate </a:t>
            </a:r>
            <a:r>
              <a:rPr lang="en-US" dirty="0"/>
              <a:t>in the specific Federal Ethnicity category.</a:t>
            </a:r>
          </a:p>
          <a:p>
            <a:r>
              <a:rPr lang="en-US" dirty="0"/>
              <a:t>OVR – Result indicates the LEA was over the threshold and is disproportionate in the specific Federal Ethnicity category.</a:t>
            </a:r>
          </a:p>
          <a:p>
            <a:r>
              <a:rPr lang="en-US" dirty="0"/>
              <a:t>LEAs should monitor the Consecutive Years of Disproportionality column for LEAs at risk of becoming </a:t>
            </a:r>
            <a:r>
              <a:rPr lang="en-US" b="1" dirty="0"/>
              <a:t>Significantly Disproportionate</a:t>
            </a:r>
          </a:p>
          <a:p>
            <a:endParaRPr lang="en-US" dirty="0"/>
          </a:p>
        </p:txBody>
      </p:sp>
      <p:sp>
        <p:nvSpPr>
          <p:cNvPr id="4" name="Footer Placeholder 3">
            <a:extLst>
              <a:ext uri="{FF2B5EF4-FFF2-40B4-BE49-F238E27FC236}">
                <a16:creationId xmlns:a16="http://schemas.microsoft.com/office/drawing/2014/main" id="{1CD9774F-BD0E-FC45-8563-A4D9AFD8C6AD}"/>
              </a:ext>
            </a:extLst>
          </p:cNvPr>
          <p:cNvSpPr>
            <a:spLocks noGrp="1"/>
          </p:cNvSpPr>
          <p:nvPr>
            <p:ph type="ftr" sz="quarter" idx="11"/>
          </p:nvPr>
        </p:nvSpPr>
        <p:spPr/>
        <p:txBody>
          <a:bodyPr/>
          <a:lstStyle/>
          <a:p>
            <a:pPr>
              <a:defRPr/>
            </a:pPr>
            <a:r>
              <a:rPr lang="en-US" altLang="en-US"/>
              <a:t>Navigating the Annual Determinations Data Sheets February 2025</a:t>
            </a:r>
          </a:p>
        </p:txBody>
      </p:sp>
    </p:spTree>
    <p:extLst>
      <p:ext uri="{BB962C8B-B14F-4D97-AF65-F5344CB8AC3E}">
        <p14:creationId xmlns:p14="http://schemas.microsoft.com/office/powerpoint/2010/main" val="1820287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C446-73F0-1FEF-A569-8AF47CD044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A721AA-7AEC-2D43-E0CA-D01B8166A877}"/>
              </a:ext>
            </a:extLst>
          </p:cNvPr>
          <p:cNvSpPr>
            <a:spLocks noGrp="1"/>
          </p:cNvSpPr>
          <p:nvPr>
            <p:ph type="title"/>
          </p:nvPr>
        </p:nvSpPr>
        <p:spPr/>
        <p:txBody>
          <a:bodyPr/>
          <a:lstStyle/>
          <a:p>
            <a:r>
              <a:rPr lang="en-US" dirty="0"/>
              <a:t>Navigating the Data Definitions Tab</a:t>
            </a:r>
          </a:p>
        </p:txBody>
      </p:sp>
      <p:sp>
        <p:nvSpPr>
          <p:cNvPr id="3" name="Content Placeholder 2">
            <a:extLst>
              <a:ext uri="{FF2B5EF4-FFF2-40B4-BE49-F238E27FC236}">
                <a16:creationId xmlns:a16="http://schemas.microsoft.com/office/drawing/2014/main" id="{B9D04092-5B72-EE9B-109F-7EEA4C4BEBAD}"/>
              </a:ext>
            </a:extLst>
          </p:cNvPr>
          <p:cNvSpPr>
            <a:spLocks noGrp="1"/>
          </p:cNvSpPr>
          <p:nvPr>
            <p:ph idx="1"/>
          </p:nvPr>
        </p:nvSpPr>
        <p:spPr/>
        <p:txBody>
          <a:bodyPr/>
          <a:lstStyle/>
          <a:p>
            <a:r>
              <a:rPr lang="en-US" dirty="0"/>
              <a:t>The Data Definitions Tab provides the following information:</a:t>
            </a:r>
          </a:p>
          <a:p>
            <a:pPr marL="914400" lvl="1" indent="-457200">
              <a:buFont typeface="+mj-lt"/>
              <a:buAutoNum type="arabicPeriod"/>
            </a:pPr>
            <a:r>
              <a:rPr lang="en-US" dirty="0"/>
              <a:t>General notes about the data in the Disproportionality Data Sheet (at the top of the worksheet)</a:t>
            </a:r>
          </a:p>
          <a:p>
            <a:pPr marL="914400" lvl="1" indent="-457200">
              <a:buFont typeface="+mj-lt"/>
              <a:buAutoNum type="arabicPeriod"/>
            </a:pPr>
            <a:r>
              <a:rPr lang="en-US" dirty="0"/>
              <a:t>Long name for each column</a:t>
            </a:r>
          </a:p>
          <a:p>
            <a:pPr marL="914400" lvl="1" indent="-457200">
              <a:buFont typeface="+mj-lt"/>
              <a:buAutoNum type="arabicPeriod"/>
            </a:pPr>
            <a:r>
              <a:rPr lang="en-US" dirty="0"/>
              <a:t>Definition of the data and values (if applicable) in each column</a:t>
            </a:r>
          </a:p>
          <a:p>
            <a:pPr marL="914400" lvl="1" indent="-457200">
              <a:buFont typeface="+mj-lt"/>
              <a:buAutoNum type="arabicPeriod"/>
            </a:pPr>
            <a:r>
              <a:rPr lang="en-US" dirty="0"/>
              <a:t>The source of the data</a:t>
            </a:r>
            <a:endParaRPr lang="en-US" b="1" dirty="0"/>
          </a:p>
          <a:p>
            <a:endParaRPr lang="en-US" dirty="0"/>
          </a:p>
        </p:txBody>
      </p:sp>
      <p:sp>
        <p:nvSpPr>
          <p:cNvPr id="4" name="Footer Placeholder 3">
            <a:extLst>
              <a:ext uri="{FF2B5EF4-FFF2-40B4-BE49-F238E27FC236}">
                <a16:creationId xmlns:a16="http://schemas.microsoft.com/office/drawing/2014/main" id="{7117423C-CDCA-9C56-E3DD-4C6DD3604AEA}"/>
              </a:ext>
            </a:extLst>
          </p:cNvPr>
          <p:cNvSpPr>
            <a:spLocks noGrp="1"/>
          </p:cNvSpPr>
          <p:nvPr>
            <p:ph type="ftr" sz="quarter" idx="11"/>
          </p:nvPr>
        </p:nvSpPr>
        <p:spPr/>
        <p:txBody>
          <a:bodyPr/>
          <a:lstStyle/>
          <a:p>
            <a:pPr>
              <a:defRPr/>
            </a:pPr>
            <a:r>
              <a:rPr lang="en-US" altLang="en-US"/>
              <a:t>Navigating the Annual Determinations Data Sheets February 2025</a:t>
            </a:r>
          </a:p>
        </p:txBody>
      </p:sp>
    </p:spTree>
    <p:extLst>
      <p:ext uri="{BB962C8B-B14F-4D97-AF65-F5344CB8AC3E}">
        <p14:creationId xmlns:p14="http://schemas.microsoft.com/office/powerpoint/2010/main" val="421727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0D9F3-5F02-38B3-F21E-9A87362349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8D9AAC-DAA7-533D-6119-27A835FE9585}"/>
              </a:ext>
            </a:extLst>
          </p:cNvPr>
          <p:cNvSpPr>
            <a:spLocks noGrp="1"/>
          </p:cNvSpPr>
          <p:nvPr>
            <p:ph type="title"/>
          </p:nvPr>
        </p:nvSpPr>
        <p:spPr>
          <a:xfrm>
            <a:off x="816166" y="2766217"/>
            <a:ext cx="5860055" cy="1325563"/>
          </a:xfrm>
        </p:spPr>
        <p:txBody>
          <a:bodyPr>
            <a:normAutofit fontScale="90000"/>
          </a:bodyPr>
          <a:lstStyle/>
          <a:p>
            <a:pPr algn="ctr"/>
            <a:r>
              <a:rPr lang="en-US" dirty="0"/>
              <a:t>Live Demo Disproportionality Data Sheet</a:t>
            </a:r>
          </a:p>
        </p:txBody>
      </p:sp>
      <p:sp>
        <p:nvSpPr>
          <p:cNvPr id="3" name="Footer Placeholder 2">
            <a:extLst>
              <a:ext uri="{FF2B5EF4-FFF2-40B4-BE49-F238E27FC236}">
                <a16:creationId xmlns:a16="http://schemas.microsoft.com/office/drawing/2014/main" id="{C8185540-006F-C982-3C06-2C738E130617}"/>
              </a:ext>
            </a:extLst>
          </p:cNvPr>
          <p:cNvSpPr>
            <a:spLocks noGrp="1"/>
          </p:cNvSpPr>
          <p:nvPr>
            <p:ph type="ftr" sz="quarter" idx="11"/>
          </p:nvPr>
        </p:nvSpPr>
        <p:spPr>
          <a:xfrm>
            <a:off x="4038600" y="6263357"/>
            <a:ext cx="4114800" cy="365125"/>
          </a:xfrm>
        </p:spPr>
        <p:txBody>
          <a:bodyPr/>
          <a:lstStyle/>
          <a:p>
            <a:r>
              <a:rPr lang="en-US" dirty="0"/>
              <a:t>Navigating the Annual Determinations Data Sheets February 2025</a:t>
            </a:r>
          </a:p>
        </p:txBody>
      </p:sp>
      <p:pic>
        <p:nvPicPr>
          <p:cNvPr id="5" name="Picture 4" descr="Magnifying glass showing decling performance">
            <a:extLst>
              <a:ext uri="{FF2B5EF4-FFF2-40B4-BE49-F238E27FC236}">
                <a16:creationId xmlns:a16="http://schemas.microsoft.com/office/drawing/2014/main" id="{0B4E5406-B9F3-13DC-FD0A-C76B4B50FA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9167" y="1671809"/>
            <a:ext cx="5272859" cy="3514381"/>
          </a:xfrm>
          <a:prstGeom prst="rect">
            <a:avLst/>
          </a:prstGeom>
        </p:spPr>
      </p:pic>
    </p:spTree>
    <p:extLst>
      <p:ext uri="{BB962C8B-B14F-4D97-AF65-F5344CB8AC3E}">
        <p14:creationId xmlns:p14="http://schemas.microsoft.com/office/powerpoint/2010/main" val="2588273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B4279-5722-1F04-A53B-991CC6A445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CBF44E-1087-5EC2-18F1-2341C530C7C2}"/>
              </a:ext>
            </a:extLst>
          </p:cNvPr>
          <p:cNvSpPr>
            <a:spLocks noGrp="1"/>
          </p:cNvSpPr>
          <p:nvPr>
            <p:ph type="title"/>
          </p:nvPr>
        </p:nvSpPr>
        <p:spPr/>
        <p:txBody>
          <a:bodyPr>
            <a:normAutofit/>
          </a:bodyPr>
          <a:lstStyle/>
          <a:p>
            <a:r>
              <a:rPr lang="en-US" dirty="0"/>
              <a:t>Navigating the Significant Disproportionality Data Sheet</a:t>
            </a:r>
          </a:p>
        </p:txBody>
      </p:sp>
      <p:sp>
        <p:nvSpPr>
          <p:cNvPr id="3" name="Footer Placeholder 2">
            <a:extLst>
              <a:ext uri="{FF2B5EF4-FFF2-40B4-BE49-F238E27FC236}">
                <a16:creationId xmlns:a16="http://schemas.microsoft.com/office/drawing/2014/main" id="{05B07AC1-6CB1-1A71-491E-65D998FE8AF6}"/>
              </a:ext>
            </a:extLst>
          </p:cNvPr>
          <p:cNvSpPr>
            <a:spLocks noGrp="1"/>
          </p:cNvSpPr>
          <p:nvPr>
            <p:ph type="ftr" sz="quarter" idx="11"/>
          </p:nvPr>
        </p:nvSpPr>
        <p:spPr>
          <a:xfrm>
            <a:off x="4038600" y="6253848"/>
            <a:ext cx="4114800" cy="365125"/>
          </a:xfrm>
        </p:spPr>
        <p:txBody>
          <a:bodyPr/>
          <a:lstStyle/>
          <a:p>
            <a:r>
              <a:rPr lang="en-US" dirty="0"/>
              <a:t>Navigating the Annual Determinations Data Sheets February 2025</a:t>
            </a:r>
          </a:p>
        </p:txBody>
      </p:sp>
    </p:spTree>
    <p:extLst>
      <p:ext uri="{BB962C8B-B14F-4D97-AF65-F5344CB8AC3E}">
        <p14:creationId xmlns:p14="http://schemas.microsoft.com/office/powerpoint/2010/main" val="3906176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CD90D-B8FC-8C4D-CFC6-7D4DB8F393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3FB2E9-836D-2AC4-B86C-F50030FEFEEC}"/>
              </a:ext>
            </a:extLst>
          </p:cNvPr>
          <p:cNvSpPr>
            <a:spLocks noGrp="1"/>
          </p:cNvSpPr>
          <p:nvPr>
            <p:ph type="title"/>
          </p:nvPr>
        </p:nvSpPr>
        <p:spPr/>
        <p:txBody>
          <a:bodyPr/>
          <a:lstStyle/>
          <a:p>
            <a:r>
              <a:rPr lang="en-US" dirty="0"/>
              <a:t>Navigating the Significant Disproportionality Data Sheet</a:t>
            </a:r>
          </a:p>
        </p:txBody>
      </p:sp>
      <p:sp>
        <p:nvSpPr>
          <p:cNvPr id="4" name="Footer Placeholder 3">
            <a:extLst>
              <a:ext uri="{FF2B5EF4-FFF2-40B4-BE49-F238E27FC236}">
                <a16:creationId xmlns:a16="http://schemas.microsoft.com/office/drawing/2014/main" id="{EC513FD9-71D3-0EEE-C541-6A23E8003FB4}"/>
              </a:ext>
            </a:extLst>
          </p:cNvPr>
          <p:cNvSpPr>
            <a:spLocks noGrp="1"/>
          </p:cNvSpPr>
          <p:nvPr>
            <p:ph type="ftr" sz="quarter" idx="11"/>
          </p:nvPr>
        </p:nvSpPr>
        <p:spPr/>
        <p:txBody>
          <a:bodyPr/>
          <a:lstStyle/>
          <a:p>
            <a:pPr>
              <a:defRPr/>
            </a:pPr>
            <a:r>
              <a:rPr lang="en-US" altLang="en-US"/>
              <a:t>Navigating the Annual Determinations Data Sheets February 2025</a:t>
            </a:r>
          </a:p>
        </p:txBody>
      </p:sp>
      <p:sp>
        <p:nvSpPr>
          <p:cNvPr id="5" name="Content Placeholder 2">
            <a:extLst>
              <a:ext uri="{FF2B5EF4-FFF2-40B4-BE49-F238E27FC236}">
                <a16:creationId xmlns:a16="http://schemas.microsoft.com/office/drawing/2014/main" id="{6A562A5C-2618-E962-E37C-162DE66D64D2}"/>
              </a:ext>
            </a:extLst>
          </p:cNvPr>
          <p:cNvSpPr txBox="1">
            <a:spLocks/>
          </p:cNvSpPr>
          <p:nvPr/>
        </p:nvSpPr>
        <p:spPr>
          <a:xfrm>
            <a:off x="838200" y="1847850"/>
            <a:ext cx="4383795"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There are two tabs in this data sheet:</a:t>
            </a:r>
          </a:p>
          <a:p>
            <a:pPr lvl="1"/>
            <a:r>
              <a:rPr lang="en-US" dirty="0"/>
              <a:t>SIGDIS (Public)</a:t>
            </a:r>
          </a:p>
          <a:p>
            <a:pPr lvl="2"/>
            <a:r>
              <a:rPr lang="en-US" dirty="0"/>
              <a:t>This tab provides data </a:t>
            </a:r>
            <a:r>
              <a:rPr lang="en-US" b="1" dirty="0"/>
              <a:t>ONLY for LEAs identified as Significantly Disproportionate</a:t>
            </a:r>
          </a:p>
          <a:p>
            <a:pPr lvl="1"/>
            <a:r>
              <a:rPr lang="en-US" dirty="0"/>
              <a:t>Data Definitions</a:t>
            </a:r>
          </a:p>
          <a:p>
            <a:pPr lvl="2"/>
            <a:r>
              <a:rPr lang="en-US" dirty="0"/>
              <a:t>This tab provides comprehensive definitions for each column in the SIGDIS (Public) tab</a:t>
            </a:r>
          </a:p>
        </p:txBody>
      </p:sp>
      <p:pic>
        <p:nvPicPr>
          <p:cNvPr id="9" name="Picture 8">
            <a:extLst>
              <a:ext uri="{FF2B5EF4-FFF2-40B4-BE49-F238E27FC236}">
                <a16:creationId xmlns:a16="http://schemas.microsoft.com/office/drawing/2014/main" id="{A6AD0688-CB6D-6DF0-D0D0-48A19B7AF5EA}"/>
              </a:ext>
            </a:extLst>
          </p:cNvPr>
          <p:cNvPicPr>
            <a:picLocks noChangeAspect="1"/>
          </p:cNvPicPr>
          <p:nvPr/>
        </p:nvPicPr>
        <p:blipFill rotWithShape="1">
          <a:blip r:embed="rId3"/>
          <a:srcRect l="5874" t="86546" r="84819" b="4851"/>
          <a:stretch/>
        </p:blipFill>
        <p:spPr>
          <a:xfrm>
            <a:off x="6799246" y="3152913"/>
            <a:ext cx="5277080" cy="1371863"/>
          </a:xfrm>
          <a:prstGeom prst="rect">
            <a:avLst/>
          </a:prstGeom>
        </p:spPr>
      </p:pic>
      <p:sp>
        <p:nvSpPr>
          <p:cNvPr id="10" name="Arrow: Right 9">
            <a:extLst>
              <a:ext uri="{FF2B5EF4-FFF2-40B4-BE49-F238E27FC236}">
                <a16:creationId xmlns:a16="http://schemas.microsoft.com/office/drawing/2014/main" id="{2D98A3E1-78D6-2CF6-44C5-75C6C5DD26F0}"/>
              </a:ext>
            </a:extLst>
          </p:cNvPr>
          <p:cNvSpPr/>
          <p:nvPr/>
        </p:nvSpPr>
        <p:spPr>
          <a:xfrm>
            <a:off x="4364518" y="3522262"/>
            <a:ext cx="2434728" cy="1002514"/>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0947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E3DD8-4F36-9B34-9B85-CE728E676CCF}"/>
              </a:ext>
            </a:extLst>
          </p:cNvPr>
          <p:cNvSpPr>
            <a:spLocks noGrp="1"/>
          </p:cNvSpPr>
          <p:nvPr>
            <p:ph type="title"/>
          </p:nvPr>
        </p:nvSpPr>
        <p:spPr/>
        <p:txBody>
          <a:bodyPr/>
          <a:lstStyle/>
          <a:p>
            <a:r>
              <a:rPr lang="en-US" dirty="0"/>
              <a:t>Annual Determination Letter (1)</a:t>
            </a:r>
          </a:p>
        </p:txBody>
      </p:sp>
      <p:sp>
        <p:nvSpPr>
          <p:cNvPr id="3" name="Content Placeholder 2">
            <a:extLst>
              <a:ext uri="{FF2B5EF4-FFF2-40B4-BE49-F238E27FC236}">
                <a16:creationId xmlns:a16="http://schemas.microsoft.com/office/drawing/2014/main" id="{B9B1C07C-B346-52F9-ACE4-D2D738ABC232}"/>
              </a:ext>
            </a:extLst>
          </p:cNvPr>
          <p:cNvSpPr>
            <a:spLocks noGrp="1"/>
          </p:cNvSpPr>
          <p:nvPr>
            <p:ph idx="1"/>
          </p:nvPr>
        </p:nvSpPr>
        <p:spPr/>
        <p:txBody>
          <a:bodyPr/>
          <a:lstStyle/>
          <a:p>
            <a:r>
              <a:rPr lang="en-US" dirty="0"/>
              <a:t>Each year, the California Department of Education (CDE) notifies local educational agencies (LEAs) of their Annual Determination in accordance with IDEA, Section 616(e) and Title 34, </a:t>
            </a:r>
            <a:r>
              <a:rPr lang="en-US" i="1" dirty="0"/>
              <a:t>CFR</a:t>
            </a:r>
            <a:r>
              <a:rPr lang="en-US" dirty="0"/>
              <a:t> sections 300.600–604, and 34 </a:t>
            </a:r>
            <a:r>
              <a:rPr lang="en-US" i="1" dirty="0"/>
              <a:t>CFR</a:t>
            </a:r>
            <a:r>
              <a:rPr lang="en-US" dirty="0"/>
              <a:t> sections 300.646–300.647. The Annual Determination Letter (ADL) is sent to LEAs every year in the beginning of the calendar year. The purpose of the notice is to provide the LEA notification of:</a:t>
            </a:r>
          </a:p>
          <a:p>
            <a:pPr lvl="1"/>
            <a:r>
              <a:rPr lang="en-US" dirty="0"/>
              <a:t>The Annual Determination under IDEA Part B</a:t>
            </a:r>
          </a:p>
          <a:p>
            <a:pPr lvl="1"/>
            <a:r>
              <a:rPr lang="en-US" dirty="0"/>
              <a:t>The LEA’s Monitoring Support Designation</a:t>
            </a:r>
          </a:p>
          <a:p>
            <a:pPr lvl="1"/>
            <a:r>
              <a:rPr lang="en-US" dirty="0"/>
              <a:t>Official Significant Disproportionality Determination</a:t>
            </a:r>
          </a:p>
        </p:txBody>
      </p:sp>
      <p:sp>
        <p:nvSpPr>
          <p:cNvPr id="4" name="Footer Placeholder 3">
            <a:extLst>
              <a:ext uri="{FF2B5EF4-FFF2-40B4-BE49-F238E27FC236}">
                <a16:creationId xmlns:a16="http://schemas.microsoft.com/office/drawing/2014/main" id="{0EC1DB87-9522-EA59-AB87-551949B2D94E}"/>
              </a:ext>
            </a:extLst>
          </p:cNvPr>
          <p:cNvSpPr>
            <a:spLocks noGrp="1"/>
          </p:cNvSpPr>
          <p:nvPr>
            <p:ph type="ftr" sz="quarter" idx="11"/>
          </p:nvPr>
        </p:nvSpPr>
        <p:spPr/>
        <p:txBody>
          <a:bodyPr/>
          <a:lstStyle/>
          <a:p>
            <a:pPr>
              <a:defRPr/>
            </a:pPr>
            <a:r>
              <a:rPr lang="en-US" altLang="en-US"/>
              <a:t>Navigating the Annual Determinations Data Sheets February 2025</a:t>
            </a:r>
          </a:p>
        </p:txBody>
      </p:sp>
    </p:spTree>
    <p:extLst>
      <p:ext uri="{BB962C8B-B14F-4D97-AF65-F5344CB8AC3E}">
        <p14:creationId xmlns:p14="http://schemas.microsoft.com/office/powerpoint/2010/main" val="676466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7EAAE-CF6E-7775-93B3-DC6D1A1EF4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FA4CAB-AE2F-E7EF-BEB1-D99AF98A070B}"/>
              </a:ext>
            </a:extLst>
          </p:cNvPr>
          <p:cNvSpPr>
            <a:spLocks noGrp="1"/>
          </p:cNvSpPr>
          <p:nvPr>
            <p:ph type="title"/>
          </p:nvPr>
        </p:nvSpPr>
        <p:spPr/>
        <p:txBody>
          <a:bodyPr>
            <a:normAutofit fontScale="90000"/>
          </a:bodyPr>
          <a:lstStyle/>
          <a:p>
            <a:r>
              <a:rPr lang="en-US" dirty="0"/>
              <a:t>Navigating the Significant Disproportionality Data Sheet SIGDIS Tab</a:t>
            </a:r>
          </a:p>
        </p:txBody>
      </p:sp>
      <p:sp>
        <p:nvSpPr>
          <p:cNvPr id="3" name="Content Placeholder 2">
            <a:extLst>
              <a:ext uri="{FF2B5EF4-FFF2-40B4-BE49-F238E27FC236}">
                <a16:creationId xmlns:a16="http://schemas.microsoft.com/office/drawing/2014/main" id="{B76AD0AD-E753-FEDB-ECF9-280CFA87609D}"/>
              </a:ext>
            </a:extLst>
          </p:cNvPr>
          <p:cNvSpPr>
            <a:spLocks noGrp="1"/>
          </p:cNvSpPr>
          <p:nvPr>
            <p:ph idx="1"/>
          </p:nvPr>
        </p:nvSpPr>
        <p:spPr/>
        <p:txBody>
          <a:bodyPr/>
          <a:lstStyle/>
          <a:p>
            <a:r>
              <a:rPr lang="en-US" dirty="0"/>
              <a:t>Data are organized into four sections:</a:t>
            </a:r>
          </a:p>
          <a:p>
            <a:pPr marL="914400" lvl="1" indent="-457200">
              <a:buFont typeface="+mj-lt"/>
              <a:buAutoNum type="arabicPeriod"/>
            </a:pPr>
            <a:r>
              <a:rPr lang="en-US" dirty="0"/>
              <a:t>Demographic</a:t>
            </a:r>
          </a:p>
          <a:p>
            <a:pPr marL="914400" lvl="1" indent="-457200">
              <a:buFont typeface="+mj-lt"/>
              <a:buAutoNum type="arabicPeriod"/>
            </a:pPr>
            <a:r>
              <a:rPr lang="en-US" dirty="0"/>
              <a:t>Risk Ratio Calculation 2023-24, 2022-23, 2021-22</a:t>
            </a:r>
          </a:p>
          <a:p>
            <a:pPr marL="914400" lvl="1" indent="-457200">
              <a:buFont typeface="+mj-lt"/>
              <a:buAutoNum type="arabicPeriod"/>
            </a:pPr>
            <a:r>
              <a:rPr lang="en-US" dirty="0"/>
              <a:t>Disproportionate 2023-24, 2022-23, 2021-22</a:t>
            </a:r>
          </a:p>
          <a:p>
            <a:pPr marL="914400" lvl="1" indent="-457200">
              <a:buFont typeface="+mj-lt"/>
              <a:buAutoNum type="arabicPeriod"/>
            </a:pPr>
            <a:r>
              <a:rPr lang="en-US" dirty="0"/>
              <a:t>Significantly Disproportionate</a:t>
            </a:r>
          </a:p>
          <a:p>
            <a:pPr marL="914400" lvl="1" indent="-457200">
              <a:buFont typeface="+mj-lt"/>
              <a:buAutoNum type="arabicPeriod"/>
            </a:pPr>
            <a:endParaRPr lang="en-US" dirty="0"/>
          </a:p>
          <a:p>
            <a:r>
              <a:rPr lang="en-US" dirty="0"/>
              <a:t>Significant Disproportionality data are based on </a:t>
            </a:r>
            <a:r>
              <a:rPr lang="en-US" b="1" dirty="0"/>
              <a:t>certified Fall 1 data in CALPADS for 2021-22, 2022-23, and 2023-24.</a:t>
            </a:r>
          </a:p>
        </p:txBody>
      </p:sp>
      <p:sp>
        <p:nvSpPr>
          <p:cNvPr id="4" name="Footer Placeholder 3">
            <a:extLst>
              <a:ext uri="{FF2B5EF4-FFF2-40B4-BE49-F238E27FC236}">
                <a16:creationId xmlns:a16="http://schemas.microsoft.com/office/drawing/2014/main" id="{21166B40-2C1E-760D-1251-BF3236F573A1}"/>
              </a:ext>
            </a:extLst>
          </p:cNvPr>
          <p:cNvSpPr>
            <a:spLocks noGrp="1"/>
          </p:cNvSpPr>
          <p:nvPr>
            <p:ph type="ftr" sz="quarter" idx="11"/>
          </p:nvPr>
        </p:nvSpPr>
        <p:spPr/>
        <p:txBody>
          <a:bodyPr/>
          <a:lstStyle/>
          <a:p>
            <a:pPr>
              <a:defRPr/>
            </a:pPr>
            <a:r>
              <a:rPr lang="en-US" altLang="en-US"/>
              <a:t>Navigating the Annual Determinations Data Sheets February 2025</a:t>
            </a:r>
          </a:p>
        </p:txBody>
      </p:sp>
    </p:spTree>
    <p:extLst>
      <p:ext uri="{BB962C8B-B14F-4D97-AF65-F5344CB8AC3E}">
        <p14:creationId xmlns:p14="http://schemas.microsoft.com/office/powerpoint/2010/main" val="1401745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92262-8BFC-24AA-EBCB-4E731815F1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4FF610-12B8-5A17-8C7D-E05554EFAC92}"/>
              </a:ext>
            </a:extLst>
          </p:cNvPr>
          <p:cNvSpPr>
            <a:spLocks noGrp="1"/>
          </p:cNvSpPr>
          <p:nvPr>
            <p:ph type="title"/>
          </p:nvPr>
        </p:nvSpPr>
        <p:spPr/>
        <p:txBody>
          <a:bodyPr>
            <a:normAutofit/>
          </a:bodyPr>
          <a:lstStyle/>
          <a:p>
            <a:r>
              <a:rPr lang="en-US" dirty="0"/>
              <a:t>Navigating the Disproportionality Data Sheet SIGDIS Tab:  </a:t>
            </a:r>
            <a:r>
              <a:rPr lang="en-US" b="1" dirty="0"/>
              <a:t>Demographics</a:t>
            </a:r>
          </a:p>
        </p:txBody>
      </p:sp>
      <p:sp>
        <p:nvSpPr>
          <p:cNvPr id="3" name="Content Placeholder 2">
            <a:extLst>
              <a:ext uri="{FF2B5EF4-FFF2-40B4-BE49-F238E27FC236}">
                <a16:creationId xmlns:a16="http://schemas.microsoft.com/office/drawing/2014/main" id="{49B2867C-2290-7BCC-1D5C-519BE57BA27B}"/>
              </a:ext>
            </a:extLst>
          </p:cNvPr>
          <p:cNvSpPr>
            <a:spLocks noGrp="1"/>
          </p:cNvSpPr>
          <p:nvPr>
            <p:ph idx="1"/>
          </p:nvPr>
        </p:nvSpPr>
        <p:spPr/>
        <p:txBody>
          <a:bodyPr/>
          <a:lstStyle/>
          <a:p>
            <a:r>
              <a:rPr lang="en-US" dirty="0"/>
              <a:t>Contains basic demographics for LEAs</a:t>
            </a:r>
          </a:p>
          <a:p>
            <a:r>
              <a:rPr lang="en-US" dirty="0"/>
              <a:t>LEAs are listed by District of Accountability 2 (DOA2)</a:t>
            </a:r>
          </a:p>
          <a:p>
            <a:r>
              <a:rPr lang="en-US" dirty="0"/>
              <a:t>This means for purposes of the ADL, a LEA is:</a:t>
            </a:r>
          </a:p>
          <a:p>
            <a:pPr lvl="1"/>
            <a:r>
              <a:rPr lang="en-US" dirty="0"/>
              <a:t>ANY charter school regardless of funding model or reporting status</a:t>
            </a:r>
          </a:p>
          <a:p>
            <a:pPr lvl="1"/>
            <a:r>
              <a:rPr lang="en-US" dirty="0"/>
              <a:t>Any district or county office of education (COE)</a:t>
            </a:r>
          </a:p>
          <a:p>
            <a:pPr lvl="2"/>
            <a:r>
              <a:rPr lang="en-US" dirty="0"/>
              <a:t>Data for districts and COEs EXCLUDES data for any charter schools the district or COE may authorize</a:t>
            </a:r>
          </a:p>
          <a:p>
            <a:r>
              <a:rPr lang="en-US" dirty="0"/>
              <a:t>LEAs should be aware that 2023-24 Disproportionality was RECALCULATED 	using the DOA2 aggregation, which removed all charter schools from the authorizing district and made them their own LEAs (data will differ from Disproportionality data sent out with last year’s ADL)</a:t>
            </a:r>
          </a:p>
          <a:p>
            <a:endParaRPr lang="en-US" dirty="0"/>
          </a:p>
        </p:txBody>
      </p:sp>
      <p:sp>
        <p:nvSpPr>
          <p:cNvPr id="4" name="Footer Placeholder 3">
            <a:extLst>
              <a:ext uri="{FF2B5EF4-FFF2-40B4-BE49-F238E27FC236}">
                <a16:creationId xmlns:a16="http://schemas.microsoft.com/office/drawing/2014/main" id="{2C71B8D0-4366-A46C-45E1-491421E0D975}"/>
              </a:ext>
            </a:extLst>
          </p:cNvPr>
          <p:cNvSpPr>
            <a:spLocks noGrp="1"/>
          </p:cNvSpPr>
          <p:nvPr>
            <p:ph type="ftr" sz="quarter" idx="11"/>
          </p:nvPr>
        </p:nvSpPr>
        <p:spPr/>
        <p:txBody>
          <a:bodyPr/>
          <a:lstStyle/>
          <a:p>
            <a:pPr>
              <a:defRPr/>
            </a:pPr>
            <a:r>
              <a:rPr lang="en-US" altLang="en-US"/>
              <a:t>Navigating the Annual Determinations Data Sheets February 2025</a:t>
            </a:r>
          </a:p>
        </p:txBody>
      </p:sp>
    </p:spTree>
    <p:extLst>
      <p:ext uri="{BB962C8B-B14F-4D97-AF65-F5344CB8AC3E}">
        <p14:creationId xmlns:p14="http://schemas.microsoft.com/office/powerpoint/2010/main" val="2021597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22EEC-294D-B561-F00D-6F803473BF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2B54FD-573C-6015-EC5F-FC0AC27F9DB0}"/>
              </a:ext>
            </a:extLst>
          </p:cNvPr>
          <p:cNvSpPr>
            <a:spLocks noGrp="1"/>
          </p:cNvSpPr>
          <p:nvPr>
            <p:ph type="title"/>
          </p:nvPr>
        </p:nvSpPr>
        <p:spPr/>
        <p:txBody>
          <a:bodyPr>
            <a:normAutofit fontScale="90000"/>
          </a:bodyPr>
          <a:lstStyle/>
          <a:p>
            <a:r>
              <a:rPr lang="en-US" dirty="0"/>
              <a:t>Navigating the Disproportionality Data Sheet SIGDIS Tab:  </a:t>
            </a:r>
            <a:r>
              <a:rPr lang="en-US" b="1" dirty="0"/>
              <a:t>Risk Ratio Calculation</a:t>
            </a:r>
          </a:p>
        </p:txBody>
      </p:sp>
      <p:sp>
        <p:nvSpPr>
          <p:cNvPr id="3" name="Content Placeholder 2">
            <a:extLst>
              <a:ext uri="{FF2B5EF4-FFF2-40B4-BE49-F238E27FC236}">
                <a16:creationId xmlns:a16="http://schemas.microsoft.com/office/drawing/2014/main" id="{DD82395A-078E-44BF-CAD6-9E1FF0DA088A}"/>
              </a:ext>
            </a:extLst>
          </p:cNvPr>
          <p:cNvSpPr>
            <a:spLocks noGrp="1"/>
          </p:cNvSpPr>
          <p:nvPr>
            <p:ph idx="1"/>
          </p:nvPr>
        </p:nvSpPr>
        <p:spPr/>
        <p:txBody>
          <a:bodyPr/>
          <a:lstStyle/>
          <a:p>
            <a:r>
              <a:rPr lang="en-US" dirty="0"/>
              <a:t>Displays Risk Ratio Calculations for each area of disproportionality and Federal Ethnicity category for academic years 2023-24, 2022-23, and 2021-22</a:t>
            </a:r>
          </a:p>
          <a:p>
            <a:r>
              <a:rPr lang="en-US" dirty="0"/>
              <a:t>California’s Risk Ratio threshold is 3.0 for each Federal Ethnicity category</a:t>
            </a:r>
          </a:p>
          <a:p>
            <a:r>
              <a:rPr lang="en-US" dirty="0"/>
              <a:t>NC – Result indicates no calculations, one or more elements of the data failed to meet minimum size. </a:t>
            </a:r>
          </a:p>
        </p:txBody>
      </p:sp>
      <p:sp>
        <p:nvSpPr>
          <p:cNvPr id="4" name="Footer Placeholder 3">
            <a:extLst>
              <a:ext uri="{FF2B5EF4-FFF2-40B4-BE49-F238E27FC236}">
                <a16:creationId xmlns:a16="http://schemas.microsoft.com/office/drawing/2014/main" id="{BA58D9E5-B35A-6A7E-517F-89E10DB5EDD1}"/>
              </a:ext>
            </a:extLst>
          </p:cNvPr>
          <p:cNvSpPr>
            <a:spLocks noGrp="1"/>
          </p:cNvSpPr>
          <p:nvPr>
            <p:ph type="ftr" sz="quarter" idx="11"/>
          </p:nvPr>
        </p:nvSpPr>
        <p:spPr/>
        <p:txBody>
          <a:bodyPr/>
          <a:lstStyle/>
          <a:p>
            <a:pPr>
              <a:defRPr/>
            </a:pPr>
            <a:r>
              <a:rPr lang="en-US" altLang="en-US"/>
              <a:t>Navigating the Annual Determinations Data Sheets February 2025</a:t>
            </a:r>
          </a:p>
        </p:txBody>
      </p:sp>
    </p:spTree>
    <p:extLst>
      <p:ext uri="{BB962C8B-B14F-4D97-AF65-F5344CB8AC3E}">
        <p14:creationId xmlns:p14="http://schemas.microsoft.com/office/powerpoint/2010/main" val="4097791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9AD27-7E0D-1575-9AF7-1EDB5231D2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7753C1-E54B-F290-7AFA-E86228404257}"/>
              </a:ext>
            </a:extLst>
          </p:cNvPr>
          <p:cNvSpPr>
            <a:spLocks noGrp="1"/>
          </p:cNvSpPr>
          <p:nvPr>
            <p:ph type="title"/>
          </p:nvPr>
        </p:nvSpPr>
        <p:spPr/>
        <p:txBody>
          <a:bodyPr>
            <a:normAutofit/>
          </a:bodyPr>
          <a:lstStyle/>
          <a:p>
            <a:r>
              <a:rPr lang="en-US" dirty="0"/>
              <a:t>Navigating the Disproportionality Data Sheet SIGDIS Tab: </a:t>
            </a:r>
            <a:r>
              <a:rPr lang="en-US" b="1" dirty="0"/>
              <a:t>Disproportionate</a:t>
            </a:r>
          </a:p>
        </p:txBody>
      </p:sp>
      <p:sp>
        <p:nvSpPr>
          <p:cNvPr id="3" name="Content Placeholder 2">
            <a:extLst>
              <a:ext uri="{FF2B5EF4-FFF2-40B4-BE49-F238E27FC236}">
                <a16:creationId xmlns:a16="http://schemas.microsoft.com/office/drawing/2014/main" id="{605D50EA-78D1-E791-71A4-304677DBD5AA}"/>
              </a:ext>
            </a:extLst>
          </p:cNvPr>
          <p:cNvSpPr>
            <a:spLocks noGrp="1"/>
          </p:cNvSpPr>
          <p:nvPr>
            <p:ph idx="1"/>
          </p:nvPr>
        </p:nvSpPr>
        <p:spPr/>
        <p:txBody>
          <a:bodyPr/>
          <a:lstStyle/>
          <a:p>
            <a:r>
              <a:rPr lang="en-US" dirty="0"/>
              <a:t>"--“ – Result indicates the district was </a:t>
            </a:r>
            <a:r>
              <a:rPr lang="en-US" b="1" dirty="0"/>
              <a:t>not disproportionate </a:t>
            </a:r>
            <a:r>
              <a:rPr lang="en-US" dirty="0"/>
              <a:t>in the designated academic year for a specific area of disproportionality and Federal Ethnicity.</a:t>
            </a:r>
          </a:p>
          <a:p>
            <a:r>
              <a:rPr lang="en-US" dirty="0"/>
              <a:t>OVR – Result indicates the LEA was over the threshold and </a:t>
            </a:r>
            <a:r>
              <a:rPr lang="en-US" b="1" dirty="0"/>
              <a:t>is disproportionate</a:t>
            </a:r>
            <a:r>
              <a:rPr lang="en-US" dirty="0"/>
              <a:t> in the designated academic year for a specific area of disproportionality and Federal Ethnicity.</a:t>
            </a:r>
          </a:p>
          <a:p>
            <a:endParaRPr lang="en-US" dirty="0"/>
          </a:p>
        </p:txBody>
      </p:sp>
      <p:sp>
        <p:nvSpPr>
          <p:cNvPr id="4" name="Footer Placeholder 3">
            <a:extLst>
              <a:ext uri="{FF2B5EF4-FFF2-40B4-BE49-F238E27FC236}">
                <a16:creationId xmlns:a16="http://schemas.microsoft.com/office/drawing/2014/main" id="{34125CF1-B420-37FB-651F-A654E48B9CC2}"/>
              </a:ext>
            </a:extLst>
          </p:cNvPr>
          <p:cNvSpPr>
            <a:spLocks noGrp="1"/>
          </p:cNvSpPr>
          <p:nvPr>
            <p:ph type="ftr" sz="quarter" idx="11"/>
          </p:nvPr>
        </p:nvSpPr>
        <p:spPr/>
        <p:txBody>
          <a:bodyPr/>
          <a:lstStyle/>
          <a:p>
            <a:pPr>
              <a:defRPr/>
            </a:pPr>
            <a:r>
              <a:rPr lang="en-US" altLang="en-US"/>
              <a:t>Navigating the Annual Determinations Data Sheets February 2025</a:t>
            </a:r>
          </a:p>
        </p:txBody>
      </p:sp>
    </p:spTree>
    <p:extLst>
      <p:ext uri="{BB962C8B-B14F-4D97-AF65-F5344CB8AC3E}">
        <p14:creationId xmlns:p14="http://schemas.microsoft.com/office/powerpoint/2010/main" val="3728652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088F2-11CF-966B-3387-CB7D87E197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D00498-5CD1-56C9-A735-EE99A08A316B}"/>
              </a:ext>
            </a:extLst>
          </p:cNvPr>
          <p:cNvSpPr>
            <a:spLocks noGrp="1"/>
          </p:cNvSpPr>
          <p:nvPr>
            <p:ph type="title"/>
          </p:nvPr>
        </p:nvSpPr>
        <p:spPr/>
        <p:txBody>
          <a:bodyPr>
            <a:normAutofit fontScale="90000"/>
          </a:bodyPr>
          <a:lstStyle/>
          <a:p>
            <a:r>
              <a:rPr lang="en-US" dirty="0"/>
              <a:t>Navigating the Disproportionality Data Sheet SIGDIS Tab: </a:t>
            </a:r>
            <a:r>
              <a:rPr lang="en-US" b="1" dirty="0"/>
              <a:t>Significantly</a:t>
            </a:r>
            <a:r>
              <a:rPr lang="en-US" dirty="0"/>
              <a:t> </a:t>
            </a:r>
            <a:r>
              <a:rPr lang="en-US" b="1" dirty="0"/>
              <a:t>Disproportionate</a:t>
            </a:r>
          </a:p>
        </p:txBody>
      </p:sp>
      <p:sp>
        <p:nvSpPr>
          <p:cNvPr id="3" name="Content Placeholder 2">
            <a:extLst>
              <a:ext uri="{FF2B5EF4-FFF2-40B4-BE49-F238E27FC236}">
                <a16:creationId xmlns:a16="http://schemas.microsoft.com/office/drawing/2014/main" id="{C709A3D8-43D0-ACF0-B38D-5CCE1C2F703C}"/>
              </a:ext>
            </a:extLst>
          </p:cNvPr>
          <p:cNvSpPr>
            <a:spLocks noGrp="1"/>
          </p:cNvSpPr>
          <p:nvPr>
            <p:ph idx="1"/>
          </p:nvPr>
        </p:nvSpPr>
        <p:spPr/>
        <p:txBody>
          <a:bodyPr/>
          <a:lstStyle/>
          <a:p>
            <a:r>
              <a:rPr lang="en-US" dirty="0"/>
              <a:t>"--“ – Result indicates the district was </a:t>
            </a:r>
            <a:r>
              <a:rPr lang="en-US" b="1" dirty="0"/>
              <a:t>not significantly disproportionate </a:t>
            </a:r>
            <a:r>
              <a:rPr lang="en-US" dirty="0"/>
              <a:t>for a specific area of disproportionality and Federal Ethnicity for the 2025 monitoring year.</a:t>
            </a:r>
          </a:p>
          <a:p>
            <a:r>
              <a:rPr lang="en-US" dirty="0"/>
              <a:t>OVR – Result indicates the LEA was identified as </a:t>
            </a:r>
            <a:r>
              <a:rPr lang="en-US" b="1" dirty="0"/>
              <a:t>Significantly Disproportionate</a:t>
            </a:r>
            <a:r>
              <a:rPr lang="en-US" dirty="0"/>
              <a:t> for a specific area of disproportionality and Federal Ethnicity for the 2025 monitoring year.</a:t>
            </a:r>
          </a:p>
          <a:p>
            <a:endParaRPr lang="en-US" dirty="0"/>
          </a:p>
        </p:txBody>
      </p:sp>
      <p:sp>
        <p:nvSpPr>
          <p:cNvPr id="4" name="Footer Placeholder 3">
            <a:extLst>
              <a:ext uri="{FF2B5EF4-FFF2-40B4-BE49-F238E27FC236}">
                <a16:creationId xmlns:a16="http://schemas.microsoft.com/office/drawing/2014/main" id="{CFCFADFB-BEBB-5879-B0DE-C53D8A24AE62}"/>
              </a:ext>
            </a:extLst>
          </p:cNvPr>
          <p:cNvSpPr>
            <a:spLocks noGrp="1"/>
          </p:cNvSpPr>
          <p:nvPr>
            <p:ph type="ftr" sz="quarter" idx="11"/>
          </p:nvPr>
        </p:nvSpPr>
        <p:spPr/>
        <p:txBody>
          <a:bodyPr/>
          <a:lstStyle/>
          <a:p>
            <a:pPr>
              <a:defRPr/>
            </a:pPr>
            <a:r>
              <a:rPr lang="en-US" altLang="en-US"/>
              <a:t>Navigating the Annual Determinations Data Sheets February 2025</a:t>
            </a:r>
          </a:p>
        </p:txBody>
      </p:sp>
    </p:spTree>
    <p:extLst>
      <p:ext uri="{BB962C8B-B14F-4D97-AF65-F5344CB8AC3E}">
        <p14:creationId xmlns:p14="http://schemas.microsoft.com/office/powerpoint/2010/main" val="5517717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29781-221D-062F-E9E4-AEF0A56872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87AE6F-6A8A-C9E8-2D01-92435116BBD1}"/>
              </a:ext>
            </a:extLst>
          </p:cNvPr>
          <p:cNvSpPr>
            <a:spLocks noGrp="1"/>
          </p:cNvSpPr>
          <p:nvPr>
            <p:ph type="title"/>
          </p:nvPr>
        </p:nvSpPr>
        <p:spPr/>
        <p:txBody>
          <a:bodyPr/>
          <a:lstStyle/>
          <a:p>
            <a:r>
              <a:rPr lang="en-US" dirty="0"/>
              <a:t>Navigating the Data Definitions Tab</a:t>
            </a:r>
          </a:p>
        </p:txBody>
      </p:sp>
      <p:sp>
        <p:nvSpPr>
          <p:cNvPr id="3" name="Content Placeholder 2">
            <a:extLst>
              <a:ext uri="{FF2B5EF4-FFF2-40B4-BE49-F238E27FC236}">
                <a16:creationId xmlns:a16="http://schemas.microsoft.com/office/drawing/2014/main" id="{67889439-D3D6-5B37-D007-FE26EF67FD20}"/>
              </a:ext>
            </a:extLst>
          </p:cNvPr>
          <p:cNvSpPr>
            <a:spLocks noGrp="1"/>
          </p:cNvSpPr>
          <p:nvPr>
            <p:ph idx="1"/>
          </p:nvPr>
        </p:nvSpPr>
        <p:spPr/>
        <p:txBody>
          <a:bodyPr/>
          <a:lstStyle/>
          <a:p>
            <a:r>
              <a:rPr lang="en-US" dirty="0"/>
              <a:t>The Record Layout Tab provides the following information:</a:t>
            </a:r>
          </a:p>
          <a:p>
            <a:pPr marL="914400" lvl="1" indent="-457200">
              <a:buFont typeface="+mj-lt"/>
              <a:buAutoNum type="arabicPeriod"/>
            </a:pPr>
            <a:r>
              <a:rPr lang="en-US" dirty="0"/>
              <a:t>General notes about the data in the Significant Disproportionality Data Sheet (at the top of the worksheet)</a:t>
            </a:r>
          </a:p>
          <a:p>
            <a:pPr marL="914400" lvl="1" indent="-457200">
              <a:buFont typeface="+mj-lt"/>
              <a:buAutoNum type="arabicPeriod"/>
            </a:pPr>
            <a:r>
              <a:rPr lang="en-US" dirty="0"/>
              <a:t>Long name for each column</a:t>
            </a:r>
          </a:p>
          <a:p>
            <a:pPr marL="914400" lvl="1" indent="-457200">
              <a:buFont typeface="+mj-lt"/>
              <a:buAutoNum type="arabicPeriod"/>
            </a:pPr>
            <a:r>
              <a:rPr lang="en-US" dirty="0"/>
              <a:t>Definition of the data and values (if applicable) in each column</a:t>
            </a:r>
          </a:p>
          <a:p>
            <a:pPr marL="914400" lvl="1" indent="-457200">
              <a:buFont typeface="+mj-lt"/>
              <a:buAutoNum type="arabicPeriod"/>
            </a:pPr>
            <a:r>
              <a:rPr lang="en-US" dirty="0"/>
              <a:t>The source of the data</a:t>
            </a:r>
            <a:endParaRPr lang="en-US" b="1" dirty="0"/>
          </a:p>
          <a:p>
            <a:endParaRPr lang="en-US" dirty="0"/>
          </a:p>
        </p:txBody>
      </p:sp>
      <p:sp>
        <p:nvSpPr>
          <p:cNvPr id="4" name="Footer Placeholder 3">
            <a:extLst>
              <a:ext uri="{FF2B5EF4-FFF2-40B4-BE49-F238E27FC236}">
                <a16:creationId xmlns:a16="http://schemas.microsoft.com/office/drawing/2014/main" id="{DB112AF8-A44B-6D9D-0AA4-460D8D2DF23F}"/>
              </a:ext>
            </a:extLst>
          </p:cNvPr>
          <p:cNvSpPr>
            <a:spLocks noGrp="1"/>
          </p:cNvSpPr>
          <p:nvPr>
            <p:ph type="ftr" sz="quarter" idx="11"/>
          </p:nvPr>
        </p:nvSpPr>
        <p:spPr/>
        <p:txBody>
          <a:bodyPr/>
          <a:lstStyle/>
          <a:p>
            <a:pPr>
              <a:defRPr/>
            </a:pPr>
            <a:r>
              <a:rPr lang="en-US" altLang="en-US"/>
              <a:t>Navigating the Annual Determinations Data Sheets February 2025</a:t>
            </a:r>
          </a:p>
        </p:txBody>
      </p:sp>
    </p:spTree>
    <p:extLst>
      <p:ext uri="{BB962C8B-B14F-4D97-AF65-F5344CB8AC3E}">
        <p14:creationId xmlns:p14="http://schemas.microsoft.com/office/powerpoint/2010/main" val="3933115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E7B06-03A2-9577-1205-454335167E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590580-C977-F422-0BA8-C41C3AD6BD9F}"/>
              </a:ext>
            </a:extLst>
          </p:cNvPr>
          <p:cNvSpPr>
            <a:spLocks noGrp="1"/>
          </p:cNvSpPr>
          <p:nvPr>
            <p:ph type="title"/>
          </p:nvPr>
        </p:nvSpPr>
        <p:spPr>
          <a:xfrm>
            <a:off x="816166" y="2766217"/>
            <a:ext cx="5860055" cy="1325563"/>
          </a:xfrm>
        </p:spPr>
        <p:txBody>
          <a:bodyPr>
            <a:normAutofit fontScale="90000"/>
          </a:bodyPr>
          <a:lstStyle/>
          <a:p>
            <a:pPr algn="ctr"/>
            <a:r>
              <a:rPr lang="en-US" dirty="0"/>
              <a:t>Live Demo Significant Disproportionality Data Sheet</a:t>
            </a:r>
          </a:p>
        </p:txBody>
      </p:sp>
      <p:sp>
        <p:nvSpPr>
          <p:cNvPr id="3" name="Footer Placeholder 2">
            <a:extLst>
              <a:ext uri="{FF2B5EF4-FFF2-40B4-BE49-F238E27FC236}">
                <a16:creationId xmlns:a16="http://schemas.microsoft.com/office/drawing/2014/main" id="{B3DAF3FB-CF5E-5C3F-CFC6-88747BB92D8E}"/>
              </a:ext>
            </a:extLst>
          </p:cNvPr>
          <p:cNvSpPr>
            <a:spLocks noGrp="1"/>
          </p:cNvSpPr>
          <p:nvPr>
            <p:ph type="ftr" sz="quarter" idx="11"/>
          </p:nvPr>
        </p:nvSpPr>
        <p:spPr>
          <a:xfrm>
            <a:off x="4038600" y="6263357"/>
            <a:ext cx="4114800" cy="365125"/>
          </a:xfrm>
        </p:spPr>
        <p:txBody>
          <a:bodyPr/>
          <a:lstStyle/>
          <a:p>
            <a:r>
              <a:rPr lang="en-US" dirty="0"/>
              <a:t>Navigating the Annual Determinations Data Sheets February 2025</a:t>
            </a:r>
          </a:p>
        </p:txBody>
      </p:sp>
      <p:pic>
        <p:nvPicPr>
          <p:cNvPr id="5" name="Picture 4" descr="Magnifying glass showing decling performance">
            <a:extLst>
              <a:ext uri="{FF2B5EF4-FFF2-40B4-BE49-F238E27FC236}">
                <a16:creationId xmlns:a16="http://schemas.microsoft.com/office/drawing/2014/main" id="{39E575E0-8CA6-8143-B37D-6FE1A07AF7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9167" y="1671809"/>
            <a:ext cx="5272859" cy="3514381"/>
          </a:xfrm>
          <a:prstGeom prst="rect">
            <a:avLst/>
          </a:prstGeom>
        </p:spPr>
      </p:pic>
    </p:spTree>
    <p:extLst>
      <p:ext uri="{BB962C8B-B14F-4D97-AF65-F5344CB8AC3E}">
        <p14:creationId xmlns:p14="http://schemas.microsoft.com/office/powerpoint/2010/main" val="30032489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FD78E-08D6-8E51-8B2A-14FD2EA50BFD}"/>
              </a:ext>
            </a:extLst>
          </p:cNvPr>
          <p:cNvSpPr>
            <a:spLocks noGrp="1"/>
          </p:cNvSpPr>
          <p:nvPr>
            <p:ph type="title"/>
          </p:nvPr>
        </p:nvSpPr>
        <p:spPr/>
        <p:txBody>
          <a:bodyPr/>
          <a:lstStyle/>
          <a:p>
            <a:r>
              <a:rPr lang="en-US" dirty="0"/>
              <a:t>Who should I contact if I have questions?</a:t>
            </a:r>
          </a:p>
        </p:txBody>
      </p:sp>
      <p:sp>
        <p:nvSpPr>
          <p:cNvPr id="3" name="Content Placeholder 2">
            <a:extLst>
              <a:ext uri="{FF2B5EF4-FFF2-40B4-BE49-F238E27FC236}">
                <a16:creationId xmlns:a16="http://schemas.microsoft.com/office/drawing/2014/main" id="{1F0F376E-E594-F711-CA74-4A68435DA564}"/>
              </a:ext>
            </a:extLst>
          </p:cNvPr>
          <p:cNvSpPr>
            <a:spLocks noGrp="1"/>
          </p:cNvSpPr>
          <p:nvPr>
            <p:ph idx="1"/>
          </p:nvPr>
        </p:nvSpPr>
        <p:spPr/>
        <p:txBody>
          <a:bodyPr/>
          <a:lstStyle/>
          <a:p>
            <a:r>
              <a:rPr lang="en-US" dirty="0"/>
              <a:t>Prior to reaching out, be sure you have looked at the Record Layout and Data Definitions tab as there may be information in those tabs to answer  your question</a:t>
            </a:r>
          </a:p>
          <a:p>
            <a:r>
              <a:rPr lang="en-US" dirty="0"/>
              <a:t>If you still have questions, please reach out to your Focused Monitoring and Technical Assistance Consultant.</a:t>
            </a:r>
          </a:p>
        </p:txBody>
      </p:sp>
      <p:sp>
        <p:nvSpPr>
          <p:cNvPr id="4" name="Footer Placeholder 3">
            <a:extLst>
              <a:ext uri="{FF2B5EF4-FFF2-40B4-BE49-F238E27FC236}">
                <a16:creationId xmlns:a16="http://schemas.microsoft.com/office/drawing/2014/main" id="{DD528770-2E22-A6D9-7AF7-E79AA25AB955}"/>
              </a:ext>
            </a:extLst>
          </p:cNvPr>
          <p:cNvSpPr>
            <a:spLocks noGrp="1"/>
          </p:cNvSpPr>
          <p:nvPr>
            <p:ph type="ftr" sz="quarter" idx="11"/>
          </p:nvPr>
        </p:nvSpPr>
        <p:spPr/>
        <p:txBody>
          <a:bodyPr/>
          <a:lstStyle/>
          <a:p>
            <a:pPr>
              <a:defRPr/>
            </a:pPr>
            <a:r>
              <a:rPr lang="en-US" altLang="en-US"/>
              <a:t>Navigating the Annual Determinations Data Sheets February 2025</a:t>
            </a:r>
          </a:p>
        </p:txBody>
      </p:sp>
    </p:spTree>
    <p:extLst>
      <p:ext uri="{BB962C8B-B14F-4D97-AF65-F5344CB8AC3E}">
        <p14:creationId xmlns:p14="http://schemas.microsoft.com/office/powerpoint/2010/main" val="23760600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6865A-E6E7-7E09-4932-E6979C078356}"/>
              </a:ext>
            </a:extLst>
          </p:cNvPr>
          <p:cNvSpPr>
            <a:spLocks noGrp="1"/>
          </p:cNvSpPr>
          <p:nvPr>
            <p:ph type="title"/>
          </p:nvPr>
        </p:nvSpPr>
        <p:spPr/>
        <p:txBody>
          <a:bodyPr/>
          <a:lstStyle/>
          <a:p>
            <a:endParaRPr lang="en-US"/>
          </a:p>
        </p:txBody>
      </p:sp>
      <p:pic>
        <p:nvPicPr>
          <p:cNvPr id="6" name="Content Placeholder 5" descr="A thank you card made out of colorful letters">
            <a:extLst>
              <a:ext uri="{FF2B5EF4-FFF2-40B4-BE49-F238E27FC236}">
                <a16:creationId xmlns:a16="http://schemas.microsoft.com/office/drawing/2014/main" id="{CBE61749-2834-D58A-620D-2FFE506AD831}"/>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859576" y="843849"/>
            <a:ext cx="5799080" cy="4351338"/>
          </a:xfrm>
        </p:spPr>
      </p:pic>
      <p:sp>
        <p:nvSpPr>
          <p:cNvPr id="4" name="Footer Placeholder 3">
            <a:extLst>
              <a:ext uri="{FF2B5EF4-FFF2-40B4-BE49-F238E27FC236}">
                <a16:creationId xmlns:a16="http://schemas.microsoft.com/office/drawing/2014/main" id="{63C1B020-F0A2-69E5-153D-19DE09791904}"/>
              </a:ext>
            </a:extLst>
          </p:cNvPr>
          <p:cNvSpPr>
            <a:spLocks noGrp="1"/>
          </p:cNvSpPr>
          <p:nvPr>
            <p:ph type="ftr" sz="quarter" idx="11"/>
          </p:nvPr>
        </p:nvSpPr>
        <p:spPr/>
        <p:txBody>
          <a:bodyPr/>
          <a:lstStyle/>
          <a:p>
            <a:pPr>
              <a:defRPr/>
            </a:pPr>
            <a:r>
              <a:rPr lang="en-US" altLang="en-US"/>
              <a:t>Navigating the Annual Determinations Data Sheets February 2025</a:t>
            </a:r>
          </a:p>
        </p:txBody>
      </p:sp>
    </p:spTree>
    <p:extLst>
      <p:ext uri="{BB962C8B-B14F-4D97-AF65-F5344CB8AC3E}">
        <p14:creationId xmlns:p14="http://schemas.microsoft.com/office/powerpoint/2010/main" val="191205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F5763-AB23-72A1-A4CF-16E6B0DE5ABC}"/>
              </a:ext>
            </a:extLst>
          </p:cNvPr>
          <p:cNvSpPr>
            <a:spLocks noGrp="1"/>
          </p:cNvSpPr>
          <p:nvPr>
            <p:ph type="title"/>
          </p:nvPr>
        </p:nvSpPr>
        <p:spPr/>
        <p:txBody>
          <a:bodyPr/>
          <a:lstStyle/>
          <a:p>
            <a:r>
              <a:rPr lang="en-US" dirty="0"/>
              <a:t>Annual Determination Letter (2)</a:t>
            </a:r>
          </a:p>
        </p:txBody>
      </p:sp>
      <p:sp>
        <p:nvSpPr>
          <p:cNvPr id="3" name="Content Placeholder 2">
            <a:extLst>
              <a:ext uri="{FF2B5EF4-FFF2-40B4-BE49-F238E27FC236}">
                <a16:creationId xmlns:a16="http://schemas.microsoft.com/office/drawing/2014/main" id="{3B5CED3A-093A-07F5-30AE-4E09AB49CB10}"/>
              </a:ext>
            </a:extLst>
          </p:cNvPr>
          <p:cNvSpPr>
            <a:spLocks noGrp="1"/>
          </p:cNvSpPr>
          <p:nvPr>
            <p:ph idx="1"/>
          </p:nvPr>
        </p:nvSpPr>
        <p:spPr/>
        <p:txBody>
          <a:bodyPr/>
          <a:lstStyle/>
          <a:p>
            <a:r>
              <a:rPr lang="en-US" dirty="0"/>
              <a:t>In prior years, as part of the ADL, each LEA received several datasheets in PDF form which provided the LEA’s certified data used to make the LEA’s monitoring determination</a:t>
            </a:r>
          </a:p>
          <a:p>
            <a:r>
              <a:rPr lang="en-US" dirty="0"/>
              <a:t>For the 2025 ADL, rather than receiving the datasheets in PDF format, LEAs will now receive a link to the following datasheets in a Microsoft Excel format:</a:t>
            </a:r>
          </a:p>
          <a:p>
            <a:pPr lvl="1"/>
            <a:r>
              <a:rPr lang="en-US" dirty="0"/>
              <a:t>Unified Annual Determinations Datasheet (ALL LEAs)</a:t>
            </a:r>
          </a:p>
          <a:p>
            <a:pPr lvl="1"/>
            <a:r>
              <a:rPr lang="en-US" dirty="0"/>
              <a:t>Disproportionality Datasheet (for those LEAs identified as disproportionate)</a:t>
            </a:r>
          </a:p>
          <a:p>
            <a:pPr lvl="1"/>
            <a:r>
              <a:rPr lang="en-US" dirty="0"/>
              <a:t>Significant Disproportionality Datasheet (for those LEAs identified as significantly disproportionate)</a:t>
            </a:r>
          </a:p>
        </p:txBody>
      </p:sp>
      <p:sp>
        <p:nvSpPr>
          <p:cNvPr id="4" name="Footer Placeholder 3">
            <a:extLst>
              <a:ext uri="{FF2B5EF4-FFF2-40B4-BE49-F238E27FC236}">
                <a16:creationId xmlns:a16="http://schemas.microsoft.com/office/drawing/2014/main" id="{F3060205-23BE-89A5-364D-C184C455E5E6}"/>
              </a:ext>
            </a:extLst>
          </p:cNvPr>
          <p:cNvSpPr>
            <a:spLocks noGrp="1"/>
          </p:cNvSpPr>
          <p:nvPr>
            <p:ph type="ftr" sz="quarter" idx="11"/>
          </p:nvPr>
        </p:nvSpPr>
        <p:spPr/>
        <p:txBody>
          <a:bodyPr/>
          <a:lstStyle/>
          <a:p>
            <a:pPr>
              <a:defRPr/>
            </a:pPr>
            <a:r>
              <a:rPr lang="en-US" altLang="en-US"/>
              <a:t>Navigating the Annual Determinations Data Sheets February 2025</a:t>
            </a:r>
          </a:p>
        </p:txBody>
      </p:sp>
    </p:spTree>
    <p:extLst>
      <p:ext uri="{BB962C8B-B14F-4D97-AF65-F5344CB8AC3E}">
        <p14:creationId xmlns:p14="http://schemas.microsoft.com/office/powerpoint/2010/main" val="2828999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779A3-D81C-CECE-3813-0ADB94E9EEDF}"/>
              </a:ext>
            </a:extLst>
          </p:cNvPr>
          <p:cNvSpPr>
            <a:spLocks noGrp="1"/>
          </p:cNvSpPr>
          <p:nvPr>
            <p:ph type="title"/>
          </p:nvPr>
        </p:nvSpPr>
        <p:spPr/>
        <p:txBody>
          <a:bodyPr/>
          <a:lstStyle/>
          <a:p>
            <a:r>
              <a:rPr lang="en-US" dirty="0"/>
              <a:t>Annual Determination Letter (3)</a:t>
            </a:r>
          </a:p>
        </p:txBody>
      </p:sp>
      <p:sp>
        <p:nvSpPr>
          <p:cNvPr id="3" name="Content Placeholder 2">
            <a:extLst>
              <a:ext uri="{FF2B5EF4-FFF2-40B4-BE49-F238E27FC236}">
                <a16:creationId xmlns:a16="http://schemas.microsoft.com/office/drawing/2014/main" id="{FA251773-0C33-32CE-1384-E48156096EC5}"/>
              </a:ext>
            </a:extLst>
          </p:cNvPr>
          <p:cNvSpPr>
            <a:spLocks noGrp="1"/>
          </p:cNvSpPr>
          <p:nvPr>
            <p:ph idx="1"/>
          </p:nvPr>
        </p:nvSpPr>
        <p:spPr>
          <a:xfrm>
            <a:off x="838200" y="1825625"/>
            <a:ext cx="3801176" cy="4351338"/>
          </a:xfrm>
        </p:spPr>
        <p:txBody>
          <a:bodyPr/>
          <a:lstStyle/>
          <a:p>
            <a:r>
              <a:rPr lang="en-US" dirty="0"/>
              <a:t>The datasheets will contain data for ALL LEAs</a:t>
            </a:r>
          </a:p>
          <a:p>
            <a:r>
              <a:rPr lang="en-US" dirty="0"/>
              <a:t>LEAs and SELPAs will need to locate the data specific to their LEA or SELPA</a:t>
            </a:r>
          </a:p>
        </p:txBody>
      </p:sp>
      <p:sp>
        <p:nvSpPr>
          <p:cNvPr id="4" name="Footer Placeholder 3">
            <a:extLst>
              <a:ext uri="{FF2B5EF4-FFF2-40B4-BE49-F238E27FC236}">
                <a16:creationId xmlns:a16="http://schemas.microsoft.com/office/drawing/2014/main" id="{C8D0F144-9CFB-9CBC-1EF9-B0DC314409A6}"/>
              </a:ext>
            </a:extLst>
          </p:cNvPr>
          <p:cNvSpPr>
            <a:spLocks noGrp="1"/>
          </p:cNvSpPr>
          <p:nvPr>
            <p:ph type="ftr" sz="quarter" idx="11"/>
          </p:nvPr>
        </p:nvSpPr>
        <p:spPr/>
        <p:txBody>
          <a:bodyPr/>
          <a:lstStyle/>
          <a:p>
            <a:pPr>
              <a:defRPr/>
            </a:pPr>
            <a:r>
              <a:rPr lang="en-US" altLang="en-US"/>
              <a:t>Navigating the Annual Determinations Data Sheets February 2025</a:t>
            </a:r>
          </a:p>
        </p:txBody>
      </p:sp>
      <p:pic>
        <p:nvPicPr>
          <p:cNvPr id="6" name="Picture 5">
            <a:extLst>
              <a:ext uri="{FF2B5EF4-FFF2-40B4-BE49-F238E27FC236}">
                <a16:creationId xmlns:a16="http://schemas.microsoft.com/office/drawing/2014/main" id="{19CB26B2-1E4B-5571-4E5D-90E2EB293D4B}"/>
              </a:ext>
            </a:extLst>
          </p:cNvPr>
          <p:cNvPicPr>
            <a:picLocks noChangeAspect="1"/>
          </p:cNvPicPr>
          <p:nvPr/>
        </p:nvPicPr>
        <p:blipFill rotWithShape="1">
          <a:blip r:embed="rId3"/>
          <a:srcRect t="33154" r="54368"/>
          <a:stretch/>
        </p:blipFill>
        <p:spPr>
          <a:xfrm>
            <a:off x="5371699" y="1690688"/>
            <a:ext cx="5563402" cy="4351339"/>
          </a:xfrm>
          <a:prstGeom prst="rect">
            <a:avLst/>
          </a:prstGeom>
        </p:spPr>
      </p:pic>
      <p:sp>
        <p:nvSpPr>
          <p:cNvPr id="7" name="Arrow: Right 6">
            <a:extLst>
              <a:ext uri="{FF2B5EF4-FFF2-40B4-BE49-F238E27FC236}">
                <a16:creationId xmlns:a16="http://schemas.microsoft.com/office/drawing/2014/main" id="{11F63224-8EC2-4C3C-EDBB-FFA49144F906}"/>
              </a:ext>
            </a:extLst>
          </p:cNvPr>
          <p:cNvSpPr/>
          <p:nvPr/>
        </p:nvSpPr>
        <p:spPr>
          <a:xfrm>
            <a:off x="3368841" y="4110488"/>
            <a:ext cx="1915427" cy="5676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6040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A5C89-820A-D660-0E8C-01D8E97EBC89}"/>
              </a:ext>
            </a:extLst>
          </p:cNvPr>
          <p:cNvSpPr>
            <a:spLocks noGrp="1"/>
          </p:cNvSpPr>
          <p:nvPr>
            <p:ph type="title"/>
          </p:nvPr>
        </p:nvSpPr>
        <p:spPr/>
        <p:txBody>
          <a:bodyPr/>
          <a:lstStyle/>
          <a:p>
            <a:r>
              <a:rPr lang="en-US" dirty="0"/>
              <a:t>Why did CDE make these changes?</a:t>
            </a:r>
          </a:p>
        </p:txBody>
      </p:sp>
      <p:sp>
        <p:nvSpPr>
          <p:cNvPr id="3" name="Content Placeholder 2">
            <a:extLst>
              <a:ext uri="{FF2B5EF4-FFF2-40B4-BE49-F238E27FC236}">
                <a16:creationId xmlns:a16="http://schemas.microsoft.com/office/drawing/2014/main" id="{EE7397A7-855B-019C-BA12-33BDE625AD60}"/>
              </a:ext>
            </a:extLst>
          </p:cNvPr>
          <p:cNvSpPr>
            <a:spLocks noGrp="1"/>
          </p:cNvSpPr>
          <p:nvPr>
            <p:ph idx="1"/>
          </p:nvPr>
        </p:nvSpPr>
        <p:spPr>
          <a:xfrm>
            <a:off x="838200" y="1825625"/>
            <a:ext cx="5577289" cy="4351338"/>
          </a:xfrm>
        </p:spPr>
        <p:txBody>
          <a:bodyPr/>
          <a:lstStyle/>
          <a:p>
            <a:r>
              <a:rPr lang="en-US" dirty="0"/>
              <a:t>Putting these data in a tabular format for all LEAs decreases the time it takes the CDE to produce the ADL</a:t>
            </a:r>
          </a:p>
          <a:p>
            <a:r>
              <a:rPr lang="en-US" dirty="0"/>
              <a:t>Special Education Local Plan Areas (SELPAs) will now have access to all data for LEAs in the SELPA in a tabular format which allows for data analysis and comparisons</a:t>
            </a:r>
          </a:p>
        </p:txBody>
      </p:sp>
      <p:sp>
        <p:nvSpPr>
          <p:cNvPr id="4" name="Footer Placeholder 3">
            <a:extLst>
              <a:ext uri="{FF2B5EF4-FFF2-40B4-BE49-F238E27FC236}">
                <a16:creationId xmlns:a16="http://schemas.microsoft.com/office/drawing/2014/main" id="{E3338538-D231-D272-CAC7-A7579C0C9CDF}"/>
              </a:ext>
            </a:extLst>
          </p:cNvPr>
          <p:cNvSpPr>
            <a:spLocks noGrp="1"/>
          </p:cNvSpPr>
          <p:nvPr>
            <p:ph type="ftr" sz="quarter" idx="11"/>
          </p:nvPr>
        </p:nvSpPr>
        <p:spPr/>
        <p:txBody>
          <a:bodyPr/>
          <a:lstStyle/>
          <a:p>
            <a:pPr>
              <a:defRPr/>
            </a:pPr>
            <a:r>
              <a:rPr lang="en-US" altLang="en-US"/>
              <a:t>Navigating the Annual Determinations Data Sheets February 2025</a:t>
            </a:r>
          </a:p>
        </p:txBody>
      </p:sp>
      <p:pic>
        <p:nvPicPr>
          <p:cNvPr id="6" name="Picture 5" descr="A magnifying glass over a pie chart">
            <a:extLst>
              <a:ext uri="{FF2B5EF4-FFF2-40B4-BE49-F238E27FC236}">
                <a16:creationId xmlns:a16="http://schemas.microsoft.com/office/drawing/2014/main" id="{0AD00B63-D52C-836B-3793-19E2402F7F6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05320" y="2150566"/>
            <a:ext cx="4571999" cy="3119437"/>
          </a:xfrm>
          <a:prstGeom prst="rect">
            <a:avLst/>
          </a:prstGeom>
        </p:spPr>
      </p:pic>
    </p:spTree>
    <p:extLst>
      <p:ext uri="{BB962C8B-B14F-4D97-AF65-F5344CB8AC3E}">
        <p14:creationId xmlns:p14="http://schemas.microsoft.com/office/powerpoint/2010/main" val="4090650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389AD-7A83-9348-3BC5-D2D8EB2DA944}"/>
              </a:ext>
            </a:extLst>
          </p:cNvPr>
          <p:cNvSpPr>
            <a:spLocks noGrp="1"/>
          </p:cNvSpPr>
          <p:nvPr>
            <p:ph type="title"/>
          </p:nvPr>
        </p:nvSpPr>
        <p:spPr/>
        <p:txBody>
          <a:bodyPr/>
          <a:lstStyle/>
          <a:p>
            <a:r>
              <a:rPr lang="en-US" dirty="0"/>
              <a:t>Navigating the Unified ADL Data Sheet</a:t>
            </a:r>
          </a:p>
        </p:txBody>
      </p:sp>
      <p:sp>
        <p:nvSpPr>
          <p:cNvPr id="3" name="Footer Placeholder 2">
            <a:extLst>
              <a:ext uri="{FF2B5EF4-FFF2-40B4-BE49-F238E27FC236}">
                <a16:creationId xmlns:a16="http://schemas.microsoft.com/office/drawing/2014/main" id="{2E68D8BD-3BE4-2B16-CA7C-563AB332DD5A}"/>
              </a:ext>
            </a:extLst>
          </p:cNvPr>
          <p:cNvSpPr>
            <a:spLocks noGrp="1"/>
          </p:cNvSpPr>
          <p:nvPr>
            <p:ph type="ftr" sz="quarter" idx="11"/>
          </p:nvPr>
        </p:nvSpPr>
        <p:spPr>
          <a:xfrm>
            <a:off x="4038600" y="6253848"/>
            <a:ext cx="4114800" cy="365125"/>
          </a:xfrm>
        </p:spPr>
        <p:txBody>
          <a:bodyPr/>
          <a:lstStyle/>
          <a:p>
            <a:r>
              <a:rPr lang="en-US" dirty="0"/>
              <a:t>Navigating the Annual Determinations Data Sheets February 2025</a:t>
            </a:r>
          </a:p>
        </p:txBody>
      </p:sp>
    </p:spTree>
    <p:extLst>
      <p:ext uri="{BB962C8B-B14F-4D97-AF65-F5344CB8AC3E}">
        <p14:creationId xmlns:p14="http://schemas.microsoft.com/office/powerpoint/2010/main" val="4230640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FD251-3570-7C7F-DC3E-6A749352D184}"/>
              </a:ext>
            </a:extLst>
          </p:cNvPr>
          <p:cNvSpPr>
            <a:spLocks noGrp="1"/>
          </p:cNvSpPr>
          <p:nvPr>
            <p:ph type="title"/>
          </p:nvPr>
        </p:nvSpPr>
        <p:spPr/>
        <p:txBody>
          <a:bodyPr/>
          <a:lstStyle/>
          <a:p>
            <a:r>
              <a:rPr lang="en-US" dirty="0"/>
              <a:t>Navigating the Unified Annual Determinations Datasheet</a:t>
            </a:r>
          </a:p>
        </p:txBody>
      </p:sp>
      <p:sp>
        <p:nvSpPr>
          <p:cNvPr id="3" name="Content Placeholder 2">
            <a:extLst>
              <a:ext uri="{FF2B5EF4-FFF2-40B4-BE49-F238E27FC236}">
                <a16:creationId xmlns:a16="http://schemas.microsoft.com/office/drawing/2014/main" id="{2D55ACD4-2AF9-D61F-4691-4CAD9B30872B}"/>
              </a:ext>
            </a:extLst>
          </p:cNvPr>
          <p:cNvSpPr>
            <a:spLocks noGrp="1"/>
          </p:cNvSpPr>
          <p:nvPr>
            <p:ph idx="1"/>
          </p:nvPr>
        </p:nvSpPr>
        <p:spPr>
          <a:xfrm>
            <a:off x="838200" y="1825625"/>
            <a:ext cx="4383795" cy="4351338"/>
          </a:xfrm>
        </p:spPr>
        <p:txBody>
          <a:bodyPr>
            <a:normAutofit/>
          </a:bodyPr>
          <a:lstStyle/>
          <a:p>
            <a:r>
              <a:rPr lang="en-US" dirty="0"/>
              <a:t>There are two tabs in this data sheet:</a:t>
            </a:r>
          </a:p>
          <a:p>
            <a:pPr lvl="1"/>
            <a:r>
              <a:rPr lang="en-US" dirty="0"/>
              <a:t>Unified ADL Data Sheet</a:t>
            </a:r>
          </a:p>
          <a:p>
            <a:pPr lvl="2"/>
            <a:r>
              <a:rPr lang="en-US" dirty="0"/>
              <a:t>This tab provides all data for all LEAs</a:t>
            </a:r>
          </a:p>
          <a:p>
            <a:pPr lvl="1"/>
            <a:r>
              <a:rPr lang="en-US" dirty="0"/>
              <a:t>Record Layout</a:t>
            </a:r>
          </a:p>
          <a:p>
            <a:pPr lvl="2"/>
            <a:r>
              <a:rPr lang="en-US" dirty="0"/>
              <a:t>This tab provides comprehensive definitions for each column in the Unified ADL Data Sheet tab</a:t>
            </a:r>
          </a:p>
        </p:txBody>
      </p:sp>
      <p:sp>
        <p:nvSpPr>
          <p:cNvPr id="4" name="Footer Placeholder 3">
            <a:extLst>
              <a:ext uri="{FF2B5EF4-FFF2-40B4-BE49-F238E27FC236}">
                <a16:creationId xmlns:a16="http://schemas.microsoft.com/office/drawing/2014/main" id="{784F7F83-17AF-A71F-9730-37389BA11F14}"/>
              </a:ext>
            </a:extLst>
          </p:cNvPr>
          <p:cNvSpPr>
            <a:spLocks noGrp="1"/>
          </p:cNvSpPr>
          <p:nvPr>
            <p:ph type="ftr" sz="quarter" idx="11"/>
          </p:nvPr>
        </p:nvSpPr>
        <p:spPr/>
        <p:txBody>
          <a:bodyPr/>
          <a:lstStyle/>
          <a:p>
            <a:pPr>
              <a:defRPr/>
            </a:pPr>
            <a:r>
              <a:rPr lang="en-US" altLang="en-US"/>
              <a:t>Navigating the Annual Determinations Data Sheets February 2025</a:t>
            </a:r>
          </a:p>
        </p:txBody>
      </p:sp>
      <p:pic>
        <p:nvPicPr>
          <p:cNvPr id="6" name="Picture 5">
            <a:extLst>
              <a:ext uri="{FF2B5EF4-FFF2-40B4-BE49-F238E27FC236}">
                <a16:creationId xmlns:a16="http://schemas.microsoft.com/office/drawing/2014/main" id="{1B3499B3-1218-DF4F-6246-A35DBF9C20FC}"/>
              </a:ext>
            </a:extLst>
          </p:cNvPr>
          <p:cNvPicPr>
            <a:picLocks noChangeAspect="1"/>
          </p:cNvPicPr>
          <p:nvPr/>
        </p:nvPicPr>
        <p:blipFill rotWithShape="1">
          <a:blip r:embed="rId3"/>
          <a:srcRect l="-9932" t="85207" r="79119" b="-172"/>
          <a:stretch/>
        </p:blipFill>
        <p:spPr>
          <a:xfrm>
            <a:off x="3741144" y="2648000"/>
            <a:ext cx="7612656" cy="2009752"/>
          </a:xfrm>
          <a:prstGeom prst="rect">
            <a:avLst/>
          </a:prstGeom>
        </p:spPr>
      </p:pic>
      <p:sp>
        <p:nvSpPr>
          <p:cNvPr id="7" name="Arrow: Right 6">
            <a:extLst>
              <a:ext uri="{FF2B5EF4-FFF2-40B4-BE49-F238E27FC236}">
                <a16:creationId xmlns:a16="http://schemas.microsoft.com/office/drawing/2014/main" id="{7C6099F4-7E71-FB96-F9C0-47DBC75A861F}"/>
              </a:ext>
            </a:extLst>
          </p:cNvPr>
          <p:cNvSpPr/>
          <p:nvPr/>
        </p:nvSpPr>
        <p:spPr>
          <a:xfrm>
            <a:off x="5012674" y="3655238"/>
            <a:ext cx="2434728" cy="1002514"/>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3452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93288-1ABB-A623-A1D3-F467E2A3E135}"/>
              </a:ext>
            </a:extLst>
          </p:cNvPr>
          <p:cNvSpPr>
            <a:spLocks noGrp="1"/>
          </p:cNvSpPr>
          <p:nvPr>
            <p:ph type="title"/>
          </p:nvPr>
        </p:nvSpPr>
        <p:spPr/>
        <p:txBody>
          <a:bodyPr/>
          <a:lstStyle/>
          <a:p>
            <a:r>
              <a:rPr lang="en-US" dirty="0"/>
              <a:t>Navigating the Unified ADL Data Sheet Tab</a:t>
            </a:r>
          </a:p>
        </p:txBody>
      </p:sp>
      <p:sp>
        <p:nvSpPr>
          <p:cNvPr id="3" name="Content Placeholder 2">
            <a:extLst>
              <a:ext uri="{FF2B5EF4-FFF2-40B4-BE49-F238E27FC236}">
                <a16:creationId xmlns:a16="http://schemas.microsoft.com/office/drawing/2014/main" id="{7A2A7490-B739-ACE0-49EC-FB233DF70229}"/>
              </a:ext>
            </a:extLst>
          </p:cNvPr>
          <p:cNvSpPr>
            <a:spLocks noGrp="1"/>
          </p:cNvSpPr>
          <p:nvPr>
            <p:ph idx="1"/>
          </p:nvPr>
        </p:nvSpPr>
        <p:spPr/>
        <p:txBody>
          <a:bodyPr/>
          <a:lstStyle/>
          <a:p>
            <a:r>
              <a:rPr lang="en-US" dirty="0"/>
              <a:t>Data are organized into six sections:</a:t>
            </a:r>
          </a:p>
          <a:p>
            <a:pPr marL="914400" lvl="1" indent="-457200">
              <a:buFont typeface="+mj-lt"/>
              <a:buAutoNum type="arabicPeriod"/>
            </a:pPr>
            <a:r>
              <a:rPr lang="en-US" dirty="0"/>
              <a:t>Demographic</a:t>
            </a:r>
          </a:p>
          <a:p>
            <a:pPr marL="914400" lvl="1" indent="-457200">
              <a:buFont typeface="+mj-lt"/>
              <a:buAutoNum type="arabicPeriod"/>
            </a:pPr>
            <a:r>
              <a:rPr lang="en-US" dirty="0"/>
              <a:t>School-Age Intensive</a:t>
            </a:r>
          </a:p>
          <a:p>
            <a:pPr marL="914400" lvl="1" indent="-457200">
              <a:buFont typeface="+mj-lt"/>
              <a:buAutoNum type="arabicPeriod"/>
            </a:pPr>
            <a:r>
              <a:rPr lang="en-US" dirty="0"/>
              <a:t>Preschool Intensive</a:t>
            </a:r>
          </a:p>
          <a:p>
            <a:pPr marL="914400" lvl="1" indent="-457200">
              <a:buFont typeface="+mj-lt"/>
              <a:buAutoNum type="arabicPeriod"/>
            </a:pPr>
            <a:r>
              <a:rPr lang="en-US" dirty="0"/>
              <a:t>Targeted Review</a:t>
            </a:r>
          </a:p>
          <a:p>
            <a:pPr marL="914400" lvl="1" indent="-457200">
              <a:buFont typeface="+mj-lt"/>
              <a:buAutoNum type="arabicPeriod"/>
            </a:pPr>
            <a:r>
              <a:rPr lang="en-US" dirty="0"/>
              <a:t>Additional Monitoring Elements</a:t>
            </a:r>
          </a:p>
          <a:p>
            <a:pPr marL="914400" lvl="1" indent="-457200">
              <a:buFont typeface="+mj-lt"/>
              <a:buAutoNum type="arabicPeriod"/>
            </a:pPr>
            <a:r>
              <a:rPr lang="en-US" dirty="0"/>
              <a:t>Results</a:t>
            </a:r>
          </a:p>
          <a:p>
            <a:r>
              <a:rPr lang="en-US" dirty="0"/>
              <a:t>Each section contains data relative to each LEA </a:t>
            </a:r>
            <a:r>
              <a:rPr lang="en-US" b="1" dirty="0"/>
              <a:t>if it is relevant for that LEA</a:t>
            </a:r>
          </a:p>
          <a:p>
            <a:r>
              <a:rPr lang="en-US" b="1" dirty="0"/>
              <a:t>Data for Indicator 14 (Postsecondary Status) is aggregated based on Reporting LEA and NOT District Of Accountability 2 (DOA2)</a:t>
            </a:r>
          </a:p>
          <a:p>
            <a:endParaRPr lang="en-US" dirty="0"/>
          </a:p>
        </p:txBody>
      </p:sp>
      <p:sp>
        <p:nvSpPr>
          <p:cNvPr id="4" name="Footer Placeholder 3">
            <a:extLst>
              <a:ext uri="{FF2B5EF4-FFF2-40B4-BE49-F238E27FC236}">
                <a16:creationId xmlns:a16="http://schemas.microsoft.com/office/drawing/2014/main" id="{07AD400B-38E8-F717-839E-4DD5C9FB0CDA}"/>
              </a:ext>
            </a:extLst>
          </p:cNvPr>
          <p:cNvSpPr>
            <a:spLocks noGrp="1"/>
          </p:cNvSpPr>
          <p:nvPr>
            <p:ph type="ftr" sz="quarter" idx="11"/>
          </p:nvPr>
        </p:nvSpPr>
        <p:spPr/>
        <p:txBody>
          <a:bodyPr/>
          <a:lstStyle/>
          <a:p>
            <a:pPr>
              <a:defRPr/>
            </a:pPr>
            <a:r>
              <a:rPr lang="en-US" altLang="en-US"/>
              <a:t>Navigating the Annual Determinations Data Sheets February 2025</a:t>
            </a:r>
          </a:p>
        </p:txBody>
      </p:sp>
    </p:spTree>
    <p:extLst>
      <p:ext uri="{BB962C8B-B14F-4D97-AF65-F5344CB8AC3E}">
        <p14:creationId xmlns:p14="http://schemas.microsoft.com/office/powerpoint/2010/main" val="32459205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AU Slid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CFA65478-4E53-44C8-A41C-D7DF3A13DA49}" vid="{78F3B484-26D0-4A84-90DB-B84BFBF9E451}"/>
    </a:ext>
  </a:extLst>
</a:theme>
</file>

<file path=ppt/theme/theme3.xml><?xml version="1.0" encoding="utf-8"?>
<a:theme xmlns:a="http://schemas.openxmlformats.org/drawingml/2006/main" name="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ppt/theme/theme4.xml><?xml version="1.0" encoding="utf-8"?>
<a:theme xmlns:a="http://schemas.openxmlformats.org/drawingml/2006/main" name="1_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ppt/theme/theme5.xml><?xml version="1.0" encoding="utf-8"?>
<a:theme xmlns:a="http://schemas.openxmlformats.org/drawingml/2006/main" name="2_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ppt/theme/theme6.xml><?xml version="1.0" encoding="utf-8"?>
<a:theme xmlns:a="http://schemas.openxmlformats.org/drawingml/2006/main" name="3_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ppt/theme/theme7.xml><?xml version="1.0" encoding="utf-8"?>
<a:theme xmlns:a="http://schemas.openxmlformats.org/drawingml/2006/main" name="2_AAU Slid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U_Widescreen_Sample.pptx" id="{726F9FF5-C628-4DB6-949A-54C39A389D23}" vid="{AEA919EF-AEDD-45F0-94EE-833B1CB42E3B}"/>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56051</TotalTime>
  <Words>4113</Words>
  <Application>Microsoft Office PowerPoint</Application>
  <PresentationFormat>Widescreen</PresentationFormat>
  <Paragraphs>362</Paragraphs>
  <Slides>38</Slides>
  <Notes>38</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38</vt:i4>
      </vt:variant>
    </vt:vector>
  </HeadingPairs>
  <TitlesOfParts>
    <vt:vector size="51" baseType="lpstr">
      <vt:lpstr>Arial</vt:lpstr>
      <vt:lpstr>Calibri</vt:lpstr>
      <vt:lpstr>Courier New</vt:lpstr>
      <vt:lpstr>Symbol</vt:lpstr>
      <vt:lpstr>Tahoma</vt:lpstr>
      <vt:lpstr>Wingdings</vt:lpstr>
      <vt:lpstr>Office Theme</vt:lpstr>
      <vt:lpstr>1_AAU Slide Master</vt:lpstr>
      <vt:lpstr>ADAD Layout</vt:lpstr>
      <vt:lpstr>1_ADAD Layout</vt:lpstr>
      <vt:lpstr>2_ADAD Layout</vt:lpstr>
      <vt:lpstr>3_ADAD Layout</vt:lpstr>
      <vt:lpstr>2_AAU Slide Master</vt:lpstr>
      <vt:lpstr>How to Navigate the Annual Determinations Datasheets</vt:lpstr>
      <vt:lpstr>Presenter Information</vt:lpstr>
      <vt:lpstr>Annual Determination Letter (1)</vt:lpstr>
      <vt:lpstr>Annual Determination Letter (2)</vt:lpstr>
      <vt:lpstr>Annual Determination Letter (3)</vt:lpstr>
      <vt:lpstr>Why did CDE make these changes?</vt:lpstr>
      <vt:lpstr>Navigating the Unified ADL Data Sheet</vt:lpstr>
      <vt:lpstr>Navigating the Unified Annual Determinations Datasheet</vt:lpstr>
      <vt:lpstr>Navigating the Unified ADL Data Sheet Tab</vt:lpstr>
      <vt:lpstr>Navigating the Annual Determinations Datasheet:  Demographics</vt:lpstr>
      <vt:lpstr>Navigating the Annual Determinations Datasheet:  School-Age Intensive</vt:lpstr>
      <vt:lpstr>Navigating the Annual Determinations Datasheet:  Preschool Intensive</vt:lpstr>
      <vt:lpstr>Navigating the Annual Determinations Datasheet:  Targeted Review</vt:lpstr>
      <vt:lpstr>Navigating the Annual Determinations Datasheet:  Additional Monitoring Elements</vt:lpstr>
      <vt:lpstr>Navigating the Annual Determinations Datasheet:  Results</vt:lpstr>
      <vt:lpstr>Navigating the Record Layout Tab</vt:lpstr>
      <vt:lpstr>Live Demo ADL Data Sheet</vt:lpstr>
      <vt:lpstr>Navigating the Disproportionality Data Sheet</vt:lpstr>
      <vt:lpstr>Navigating the Disproportionality Data Sheet</vt:lpstr>
      <vt:lpstr>Navigating the Disproportionality Data Sheet Disproportionality Tab</vt:lpstr>
      <vt:lpstr>Navigating the Disproportionality Data Sheet Disproportionality Tab:  Demographics</vt:lpstr>
      <vt:lpstr>Navigating the Disproportionality Data Sheet Disproportionality Tab:  Total Enrollment</vt:lpstr>
      <vt:lpstr>Navigating the Disproportionality Data Sheet Disproportionality Tab:  Special Education Counts</vt:lpstr>
      <vt:lpstr>Navigating the Disproportionality Data Sheet Disproportionality Tab:  Risk Ratio Calculation</vt:lpstr>
      <vt:lpstr>Navigating the Disproportionality Data Sheet Disproportionality Tab:  Disproportionate</vt:lpstr>
      <vt:lpstr>Navigating the Data Definitions Tab</vt:lpstr>
      <vt:lpstr>Live Demo Disproportionality Data Sheet</vt:lpstr>
      <vt:lpstr>Navigating the Significant Disproportionality Data Sheet</vt:lpstr>
      <vt:lpstr>Navigating the Significant Disproportionality Data Sheet</vt:lpstr>
      <vt:lpstr>Navigating the Significant Disproportionality Data Sheet SIGDIS Tab</vt:lpstr>
      <vt:lpstr>Navigating the Disproportionality Data Sheet SIGDIS Tab:  Demographics</vt:lpstr>
      <vt:lpstr>Navigating the Disproportionality Data Sheet SIGDIS Tab:  Risk Ratio Calculation</vt:lpstr>
      <vt:lpstr>Navigating the Disproportionality Data Sheet SIGDIS Tab: Disproportionate</vt:lpstr>
      <vt:lpstr>Navigating the Disproportionality Data Sheet SIGDIS Tab: Significantly Disproportionate</vt:lpstr>
      <vt:lpstr>Navigating the Data Definitions Tab</vt:lpstr>
      <vt:lpstr>Live Demo Significant Disproportionality Data Sheet</vt:lpstr>
      <vt:lpstr>Who should I contact if I have questions?</vt:lpstr>
      <vt:lpstr>PowerPoint Presentation</vt:lpstr>
    </vt:vector>
  </TitlesOfParts>
  <Company>CA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Jag Calley</dc:creator>
  <cp:lastModifiedBy>MacGavin, Ashley</cp:lastModifiedBy>
  <cp:revision>765</cp:revision>
  <dcterms:created xsi:type="dcterms:W3CDTF">2018-08-07T19:28:22Z</dcterms:created>
  <dcterms:modified xsi:type="dcterms:W3CDTF">2025-02-04T19:16:14Z</dcterms:modified>
</cp:coreProperties>
</file>