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19" r:id="rId1"/>
    <p:sldMasterId id="2147483724" r:id="rId2"/>
  </p:sldMasterIdLst>
  <p:notesMasterIdLst>
    <p:notesMasterId r:id="rId27"/>
  </p:notesMasterIdLst>
  <p:sldIdLst>
    <p:sldId id="260" r:id="rId3"/>
    <p:sldId id="2273" r:id="rId4"/>
    <p:sldId id="2395" r:id="rId5"/>
    <p:sldId id="2277" r:id="rId6"/>
    <p:sldId id="2359" r:id="rId7"/>
    <p:sldId id="1989" r:id="rId8"/>
    <p:sldId id="2367" r:id="rId9"/>
    <p:sldId id="2390" r:id="rId10"/>
    <p:sldId id="2358" r:id="rId11"/>
    <p:sldId id="2363" r:id="rId12"/>
    <p:sldId id="2391" r:id="rId13"/>
    <p:sldId id="2361" r:id="rId14"/>
    <p:sldId id="2393" r:id="rId15"/>
    <p:sldId id="2368" r:id="rId16"/>
    <p:sldId id="2394" r:id="rId17"/>
    <p:sldId id="2373" r:id="rId18"/>
    <p:sldId id="2377" r:id="rId19"/>
    <p:sldId id="2387" r:id="rId20"/>
    <p:sldId id="2388" r:id="rId21"/>
    <p:sldId id="2389" r:id="rId22"/>
    <p:sldId id="2346" r:id="rId23"/>
    <p:sldId id="2355" r:id="rId24"/>
    <p:sldId id="2353" r:id="rId25"/>
    <p:sldId id="2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D3D345-A8C7-FF4B-65C3-BBC363244B00}" name="Joanna La Guardia" initials="JL" userId="S::JLaGuardia@cde.ca.gov::a99bcf8a-bd43-4a7e-8a8c-c9572bdd51b5" providerId="AD"/>
  <p188:author id="{786EEC6E-E6C6-621E-68FE-B88CA7B7D163}" name="Shiyloh Becerril" initials="SB" userId="S::SBecerril@cde.ca.gov::9a891532-8d17-4336-8e3d-c63a182d6dda" providerId="AD"/>
  <p188:author id="{AD70F8C5-36B8-E5EF-BEEA-052E1CC7FF7A}" name="Ronnie Stewart" initials="RS" userId="a9ace94094c2741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40499-168A-430C-81FE-71EB14370D69}" v="8" dt="2024-03-21T01:34:32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6247" autoAdjust="0"/>
  </p:normalViewPr>
  <p:slideViewPr>
    <p:cSldViewPr snapToGrid="0">
      <p:cViewPr varScale="1">
        <p:scale>
          <a:sx n="62" d="100"/>
          <a:sy n="62" d="100"/>
        </p:scale>
        <p:origin x="616" y="56"/>
      </p:cViewPr>
      <p:guideLst/>
    </p:cSldViewPr>
  </p:slideViewPr>
  <p:outlineViewPr>
    <p:cViewPr>
      <p:scale>
        <a:sx n="33" d="100"/>
        <a:sy n="33" d="100"/>
      </p:scale>
      <p:origin x="0" y="-18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C1B4-E9A2-43DE-9F2D-E166EA0FF4A6}" type="datetimeFigureOut">
              <a:t>4/16/2024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979CF-5900-474B-8BE2-E73DAEA1F6A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979CF-5900-474B-8BE2-E73DAEA1F6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4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5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1775" y="566738"/>
            <a:ext cx="7448550" cy="4191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7C021-A78A-1C47-8C5C-ED162F79864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1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31775" y="566738"/>
            <a:ext cx="7448550" cy="4191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2037" indent="-287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8718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3497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8274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3053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7831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2609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7387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8488C-B3DC-426E-84A3-35CE899433BA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735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0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1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4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341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10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25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7468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196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6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495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59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" TargetMode="External"/><Relationship Id="rId2" Type="http://schemas.openxmlformats.org/officeDocument/2006/relationships/hyperlink" Target="mailto:TargetedMonitoring@CDE.ca.go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caltan.inf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argetedMonitoring@cde.ca.gov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altan.info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dchapman@cde.ca.gov" TargetMode="External"/><Relationship Id="rId13" Type="http://schemas.openxmlformats.org/officeDocument/2006/relationships/hyperlink" Target="mailto:vespinosa@cde.ca.gov" TargetMode="External"/><Relationship Id="rId3" Type="http://schemas.openxmlformats.org/officeDocument/2006/relationships/hyperlink" Target="mailto:ddemartini@cde.ca.gov" TargetMode="External"/><Relationship Id="rId7" Type="http://schemas.openxmlformats.org/officeDocument/2006/relationships/hyperlink" Target="mailto:vpastorino@cde.ca.gov" TargetMode="External"/><Relationship Id="rId12" Type="http://schemas.openxmlformats.org/officeDocument/2006/relationships/hyperlink" Target="mailto:ngaribaldi@cde.ca.gov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reyes@cde.ca.gov" TargetMode="External"/><Relationship Id="rId11" Type="http://schemas.openxmlformats.org/officeDocument/2006/relationships/hyperlink" Target="mailto:jstewart@cde.ca.gov" TargetMode="External"/><Relationship Id="rId5" Type="http://schemas.openxmlformats.org/officeDocument/2006/relationships/hyperlink" Target="mailto:khudson@cde.ca.gov" TargetMode="External"/><Relationship Id="rId10" Type="http://schemas.openxmlformats.org/officeDocument/2006/relationships/hyperlink" Target="mailto:Ldurkee@cde.ca.gov" TargetMode="External"/><Relationship Id="rId4" Type="http://schemas.openxmlformats.org/officeDocument/2006/relationships/hyperlink" Target="mailto:jamjohns@cde.ca.gov" TargetMode="External"/><Relationship Id="rId9" Type="http://schemas.openxmlformats.org/officeDocument/2006/relationships/hyperlink" Target="mailto:DGrundon@cde.ca.gov" TargetMode="External"/><Relationship Id="rId14" Type="http://schemas.openxmlformats.org/officeDocument/2006/relationships/hyperlink" Target="mailto:Lboone@cde.ca.go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990D62-CBC3-08EA-61B1-F26A03B9F5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Compliance and Improvement</a:t>
            </a:r>
            <a:br>
              <a:rPr lang="en-US" sz="3600" dirty="0"/>
            </a:br>
            <a:r>
              <a:rPr lang="en-US" sz="3200" dirty="0"/>
              <a:t>Monitoring (CIM)</a:t>
            </a:r>
            <a:br>
              <a:rPr lang="en-US" sz="3200" dirty="0"/>
            </a:br>
            <a:br>
              <a:rPr lang="en-US" sz="3600" dirty="0"/>
            </a:br>
            <a:r>
              <a:rPr lang="en-US" sz="3200" dirty="0">
                <a:cs typeface="Arial"/>
              </a:rPr>
              <a:t>Step 4–Monitoring Implementation</a:t>
            </a:r>
            <a:br>
              <a:rPr lang="en-US" sz="3200" dirty="0">
                <a:cs typeface="Arial"/>
              </a:rPr>
            </a:br>
            <a:br>
              <a:rPr lang="en-US" sz="3200" dirty="0">
                <a:cs typeface="Arial"/>
              </a:rPr>
            </a:br>
            <a:r>
              <a:rPr lang="en-US" sz="2400" b="1" dirty="0">
                <a:cs typeface="Arial"/>
              </a:rPr>
              <a:t>Targeted Monitoring</a:t>
            </a:r>
            <a:br>
              <a:rPr lang="en-US" sz="2400" b="1" dirty="0">
                <a:cs typeface="Arial"/>
              </a:rPr>
            </a:br>
            <a:r>
              <a:rPr lang="en-US" sz="2400" b="1" dirty="0">
                <a:cs typeface="Arial"/>
              </a:rPr>
              <a:t>2022 and </a:t>
            </a:r>
            <a:r>
              <a:rPr lang="en-US" sz="2400" b="1" dirty="0"/>
              <a:t>2023 CIM Cohort LEAs</a:t>
            </a:r>
            <a:br>
              <a:rPr lang="en-US" sz="2000" dirty="0"/>
            </a:br>
            <a:br>
              <a:rPr lang="en-US" sz="2000" dirty="0"/>
            </a:br>
            <a:r>
              <a:rPr lang="en-US" sz="1600" dirty="0">
                <a:cs typeface="Arial"/>
              </a:rPr>
              <a:t>Focused Monitoring and Technical Assistance (FMTA) Units II and III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C293-51E1-13E8-1F63-1B217BD1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Monitoring – Data Collection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17D47-34CA-7D6B-89A2-2CC3EACAF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As a review, the CIM Plan includes, in addition to other information, the following: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 description of High Leverage Strategies and Expected Measurable Outcomes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list of Activities supporting each High Leverage Strategy, including data sources/methods for evaluating progress, as appropriate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Accordingly, the CIM Team must identify and implement a data-gathering system to provide the team with up-to-date information for frequent evaluation of the following: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The effectiveness of each High Leverage Strategy listed in the CIM Plan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The status and effectiveness of each supporting Activity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4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F6F6C-D868-FEF8-48D8-520FCFD5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9524-253F-EB81-BA2A-91306E90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Monitoring – CIM Team Meetings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0CFA-116E-4D08-D984-6CDEE3687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700" dirty="0"/>
              <a:t>The CIM Team must meet periodically to identify, review, and/or address the following:</a:t>
            </a:r>
          </a:p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lvl="1"/>
            <a:r>
              <a:rPr lang="en-US" sz="1800" dirty="0"/>
              <a:t>Data regarding movement toward the Expected Measurable Outcome of each High Leverage Strategy listed on the CIM Plan, including data regarding student outcomes, as applicable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Data regarding progress on the supporting Activities for each High Leverage Strategy, including data regarding student outcomes, as applicable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Input, if any, received from families/parents of students with disabilities that indicates whether the CIM Plan is positively affecting student programs and/or outcomes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Accomplishments, discoveries, and challenges of implementing the CIM Plan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Additional supports and/or revisions needed to address challenges and continue progress on the CIM Plan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88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D354-653C-7DFC-76E5-ECE4C74D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Monitoring – Documentation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C01FB-00CE-FFB2-8CBE-00DA1D7B1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Each Targeted Level 1, 2, and 3 LEA must create and maintain organized documentation of its CIM Plan implementation and monitoring. 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Documentation maintained by the LEA should include, but not be limited to, the following:</a:t>
            </a:r>
          </a:p>
          <a:p>
            <a:pPr marL="800100" marR="19050" lvl="1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CIM Team meeting notes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Data collected for the High Leverage Strategies and Activities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Copies of written communication pertinent to the CIM process, to or from the CDE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b="1" u="sng" dirty="0">
                <a:latin typeface="Arial" panose="020B0604020202020204" pitchFamily="34" charset="0"/>
                <a:ea typeface="Arial" panose="020B0604020202020204" pitchFamily="34" charset="0"/>
              </a:rPr>
              <a:t>A complete version of the current CIM Plan, including updates, integrated into a single document</a:t>
            </a: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457200" marR="19050" lvl="1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			</a:t>
            </a:r>
            <a:r>
              <a:rPr lang="en-US" sz="1900" i="1" dirty="0">
                <a:latin typeface="Arial" panose="020B0604020202020204" pitchFamily="34" charset="0"/>
                <a:ea typeface="Arial" panose="020B0604020202020204" pitchFamily="34" charset="0"/>
              </a:rPr>
              <a:t>(The LEA, SELPA, or CDE </a:t>
            </a:r>
            <a:r>
              <a:rPr lang="en-US" sz="1900" i="1" u="sng" dirty="0">
                <a:latin typeface="Arial" panose="020B0604020202020204" pitchFamily="34" charset="0"/>
                <a:ea typeface="Arial" panose="020B0604020202020204" pitchFamily="34" charset="0"/>
              </a:rPr>
              <a:t>should not</a:t>
            </a:r>
            <a:r>
              <a:rPr lang="en-US" sz="1900" i="1" dirty="0">
                <a:latin typeface="Arial" panose="020B0604020202020204" pitchFamily="34" charset="0"/>
                <a:ea typeface="Arial" panose="020B0604020202020204" pitchFamily="34" charset="0"/>
              </a:rPr>
              <a:t> have to identify, find, and isolate pertinent portions of 				multiple documents to determine the current version of the LEA’s CIM Plan.)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For purposes of reference or comparison, any earlier working versions of the CIM Plan</a:t>
            </a:r>
          </a:p>
        </p:txBody>
      </p:sp>
    </p:spTree>
    <p:extLst>
      <p:ext uri="{BB962C8B-B14F-4D97-AF65-F5344CB8AC3E}">
        <p14:creationId xmlns:p14="http://schemas.microsoft.com/office/powerpoint/2010/main" val="30979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2EBC8-01B2-0C9A-619A-6B9E21F7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A983-411C-C0E0-1B73-9C59FECB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Monitoring – </a:t>
            </a:r>
            <a:r>
              <a:rPr lang="en-US" sz="3600" dirty="0">
                <a:solidFill>
                  <a:prstClr val="white"/>
                </a:solidFill>
                <a:latin typeface="Arial" panose="020B0604020202020204"/>
              </a:rPr>
              <a:t>Documentation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6F6E-3C75-7E66-DF83-7D2221FA8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19050" lvl="0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Documentation tips:</a:t>
            </a:r>
          </a:p>
          <a:p>
            <a:pPr marL="0" marR="19050" lvl="0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Targeted Level 1, 2, and 3 LEAs – be prepared that the SELPA and CDE may request supporting documentation at any time during the CIM process </a:t>
            </a: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Within the supporting documentation, include notes explaining the CIM Team’s data-based rationale for any revisions to the CIM Plan 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(This will be helpful to the CIM Team if the composition of the team changes.)</a:t>
            </a: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all Targeted Level LEAs –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keep backup copies of any required CIM documentation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submitted to the CDE either directly or via an online program or database </a:t>
            </a: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4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6267-AC38-7CFE-DC94-B5614326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Progress Reporting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386C-54D0-72CA-7315-C57E6C3DC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82904"/>
            <a:ext cx="11887200" cy="5015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Targeted Level 3 LEAs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Complete and submit the mandatory 2024 Progress Report Form to the CDE 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Consultant via email at the required semiannual intervals, with a copy emailed to 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TargetedMonitoring@CDE.ca.gov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4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Targeted 2 LEAs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Submit Progress Reports to the SELPA at the required semiannual intervals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SELPA will prescribe the required Progress Report format. However, the content must include all information required on the 2024 Progress Report Form 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mandatory for Targeted Level 3 LEAs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/>
              <a:t>All Targeted LEAs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 prepared to produce documentation corroborating 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Progress Monitoring and/or the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content of the Progress Reports, as applicab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le,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if the SELPA or the CDE requests such documentation 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Arial"/>
                <a:ea typeface="Arial" panose="020B0604020202020204" pitchFamily="34" charset="0"/>
                <a:cs typeface="Arial"/>
              </a:rPr>
              <a:t>The mandatory version of the 2024 Progress Report Form is posted on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" panose="020B0604020202020204" pitchFamily="34" charset="0"/>
                <a:cs typeface="Arial"/>
              </a:rPr>
              <a:t> the</a:t>
            </a:r>
            <a:r>
              <a:rPr lang="en-US" sz="1800" dirty="0">
                <a:solidFill>
                  <a:srgbClr val="FFC000"/>
                </a:solidFill>
                <a:latin typeface="Arial"/>
                <a:ea typeface="Arial" panose="020B0604020202020204" pitchFamily="34" charset="0"/>
                <a:cs typeface="Arial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Arial"/>
                <a:ea typeface="Arial" panose="020B0604020202020204" pitchFamily="34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  <a:endParaRPr lang="en-US" sz="1800" dirty="0">
              <a:solidFill>
                <a:srgbClr val="FFC000"/>
              </a:solidFill>
              <a:effectLst/>
              <a:latin typeface="Arial"/>
              <a:ea typeface="Arial" panose="020B0604020202020204" pitchFamily="34" charset="0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4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D0CB-8BE7-698B-DD6B-E3F5CE22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4FD6-37E4-8FC9-3401-22D6BFF3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2024 CIM Progress Report Form (page 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409BE-5663-8FD4-CC64-BAAB2BF31F2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Submission and Due Dates: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Educational Agencies (LEAs) currently identified as Intensive or Targeted Level 3 must submit the completed and signed progress reports by email to the assigned Focused Monitoring and Technical Assistance (FMTA) Consultant, with a copy emailed to either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IntensiveMonitoring@cde.ca.gov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TargetedMonitoring@cde.ca.gov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 appropriate. Progress reports are due by the corresponding date listed below. The CDE will review the progress report and provide feedback to the LEA as appropriate.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check the appropriate box:          Intensive	         Targeted           Level:_________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the following: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 Name: 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 Contact: 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SELPA Name: _____________________________________________________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CIM Cohort Year*: _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*NOTE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CIM Cohort Year is determined by submission date: 2022 Cohort submitted CIM Plans in November 2022; 2023 Cohort submitted CIM Plans in November 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the appropriate box for this Progress Report (Intensive LEAs are required to submit quarterly progress reports for </a:t>
            </a:r>
            <a:r>
              <a:rPr kumimoji="0" lang="en-US" sz="35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</a:t>
            </a: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listed dates. Targeted Level 3 LEAs are required to submit semi-annual progress reports as shown in </a:t>
            </a:r>
            <a:r>
              <a:rPr kumimoji="0" 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bold</a:t>
            </a: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 April 10, 2024: Intensive [January 1 – March 31, 2024]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10, 2024: Targeted [January 1 – June 30, 2024]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Intensive [April 1 – June 30, 2024]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 October 10, 2024: Intensive [July 1 – September 30, 2024]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10, 2025: Targeted [July 1 – December 31, 2024]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Intensive [October 1 – December 31, 2024]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This is the 2022 CIM Cohort final progress report.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27AFB-39A3-327A-2E02-DCEA7F39AA6B}"/>
              </a:ext>
            </a:extLst>
          </p:cNvPr>
          <p:cNvSpPr/>
          <p:nvPr/>
        </p:nvSpPr>
        <p:spPr>
          <a:xfrm>
            <a:off x="3404139" y="2621269"/>
            <a:ext cx="123825" cy="152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5AA8D-B61E-863D-F9F8-2592B00B9E6F}"/>
              </a:ext>
            </a:extLst>
          </p:cNvPr>
          <p:cNvSpPr/>
          <p:nvPr/>
        </p:nvSpPr>
        <p:spPr>
          <a:xfrm>
            <a:off x="5044186" y="2621269"/>
            <a:ext cx="123825" cy="152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50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0690-2DFF-3AFC-172D-BDBE44E9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2024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Progress Report Form (page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81224-5426-C3CA-88A6-D159ADC3125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Implementation Reflection Prompts: Reflect on each of the implementation prompts below.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1.	Briefly describe your LEA’s most significant accomplishment or discovery this reporting 			period in regard to your CIM Plan.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2.	Briefly describe any significant challenges you encountered during this reporting period 			and how you worked through them.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3.	How has your team reviewed/revised your plan to address any challenges your team is facing?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4.	Are there any additional supports you need to continue progress on your plan? If yes, please 		describe.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5.	What input, if any, have you received from families/parents of students with disabilities that 		indicates whether the CIM Plan is positively affecting student programs and/or outcomes?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7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4DE6C-C4F6-0400-149F-8177BEA7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280" y="83890"/>
            <a:ext cx="564288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BC909A1-4568-C2E6-F124-ECC12B5E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893" y="-194554"/>
            <a:ext cx="3932237" cy="154776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2024 CIM Progress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Report Form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(page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E253A-C178-E4CE-B206-09238C3684CE}"/>
              </a:ext>
            </a:extLst>
          </p:cNvPr>
          <p:cNvSpPr txBox="1"/>
          <p:nvPr/>
        </p:nvSpPr>
        <p:spPr>
          <a:xfrm>
            <a:off x="3482502" y="1353215"/>
            <a:ext cx="53793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5AF70-1EAC-D2F4-7015-E4A59BB1DC00}"/>
              </a:ext>
            </a:extLst>
          </p:cNvPr>
          <p:cNvSpPr txBox="1"/>
          <p:nvPr/>
        </p:nvSpPr>
        <p:spPr>
          <a:xfrm>
            <a:off x="3482502" y="1906621"/>
            <a:ext cx="53793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060F-B536-D951-2304-4C9F9D4AD6A6}"/>
              </a:ext>
            </a:extLst>
          </p:cNvPr>
          <p:cNvSpPr txBox="1"/>
          <p:nvPr/>
        </p:nvSpPr>
        <p:spPr>
          <a:xfrm>
            <a:off x="3482502" y="2373549"/>
            <a:ext cx="5379396" cy="17607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3BFF3-01EB-B33D-7DA0-BFB2E1BA6B90}"/>
              </a:ext>
            </a:extLst>
          </p:cNvPr>
          <p:cNvSpPr txBox="1"/>
          <p:nvPr/>
        </p:nvSpPr>
        <p:spPr>
          <a:xfrm>
            <a:off x="3482502" y="2772383"/>
            <a:ext cx="2613498" cy="1361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A9453-3229-D6C9-C0BC-D30A1622D27D}"/>
              </a:ext>
            </a:extLst>
          </p:cNvPr>
          <p:cNvSpPr txBox="1"/>
          <p:nvPr/>
        </p:nvSpPr>
        <p:spPr>
          <a:xfrm>
            <a:off x="6096000" y="2772383"/>
            <a:ext cx="2765898" cy="1361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FC5CE-2A51-F260-AF40-AEF8ED940FF2}"/>
              </a:ext>
            </a:extLst>
          </p:cNvPr>
          <p:cNvSpPr txBox="1"/>
          <p:nvPr/>
        </p:nvSpPr>
        <p:spPr>
          <a:xfrm>
            <a:off x="3482502" y="4250987"/>
            <a:ext cx="5379396" cy="1361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677BB-3918-4028-70E8-CB4EFF93F320}"/>
              </a:ext>
            </a:extLst>
          </p:cNvPr>
          <p:cNvSpPr txBox="1"/>
          <p:nvPr/>
        </p:nvSpPr>
        <p:spPr>
          <a:xfrm>
            <a:off x="3482502" y="4698460"/>
            <a:ext cx="2613498" cy="9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60534-5FBE-C2E5-9BC6-9DAD870A2397}"/>
              </a:ext>
            </a:extLst>
          </p:cNvPr>
          <p:cNvSpPr txBox="1"/>
          <p:nvPr/>
        </p:nvSpPr>
        <p:spPr>
          <a:xfrm>
            <a:off x="6096000" y="4698460"/>
            <a:ext cx="2765898" cy="9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A2576E-C8EA-6D7A-5802-05C013000F04}"/>
              </a:ext>
            </a:extLst>
          </p:cNvPr>
          <p:cNvSpPr txBox="1"/>
          <p:nvPr/>
        </p:nvSpPr>
        <p:spPr>
          <a:xfrm>
            <a:off x="3482502" y="5797685"/>
            <a:ext cx="5379396" cy="9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AE92E-1B45-CB3E-2D53-9645F4EFE3C6}"/>
              </a:ext>
            </a:extLst>
          </p:cNvPr>
          <p:cNvSpPr txBox="1"/>
          <p:nvPr/>
        </p:nvSpPr>
        <p:spPr>
          <a:xfrm>
            <a:off x="3482502" y="6235430"/>
            <a:ext cx="2613498" cy="476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C49853-30EF-180B-10EA-AB817AE2F0B0}"/>
              </a:ext>
            </a:extLst>
          </p:cNvPr>
          <p:cNvSpPr txBox="1"/>
          <p:nvPr/>
        </p:nvSpPr>
        <p:spPr>
          <a:xfrm>
            <a:off x="6096000" y="6235430"/>
            <a:ext cx="2765898" cy="476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0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68461-90DA-64A4-8BA7-FF937D79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9C21E6-47EE-C9E6-B78C-7B786B5A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893" y="-194554"/>
            <a:ext cx="3932237" cy="154776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2024 CIM Progress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Report Form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(page 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F2909-CCB5-8130-B2F9-A8B3014F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491" y="688768"/>
            <a:ext cx="6745983" cy="6459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B370E-4691-36D4-3775-1E3155A2B29B}"/>
              </a:ext>
            </a:extLst>
          </p:cNvPr>
          <p:cNvSpPr txBox="1"/>
          <p:nvPr/>
        </p:nvSpPr>
        <p:spPr>
          <a:xfrm>
            <a:off x="3278220" y="688768"/>
            <a:ext cx="6410528" cy="3599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37050-AE7A-EEE8-0B19-8225DF3035A6}"/>
              </a:ext>
            </a:extLst>
          </p:cNvPr>
          <p:cNvSpPr txBox="1"/>
          <p:nvPr/>
        </p:nvSpPr>
        <p:spPr>
          <a:xfrm>
            <a:off x="3278219" y="1239258"/>
            <a:ext cx="641052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C7AB4-1745-71F2-ACB2-47CF2C9AC485}"/>
              </a:ext>
            </a:extLst>
          </p:cNvPr>
          <p:cNvSpPr txBox="1"/>
          <p:nvPr/>
        </p:nvSpPr>
        <p:spPr>
          <a:xfrm>
            <a:off x="3278220" y="3363874"/>
            <a:ext cx="6410528" cy="486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67BB2-D2A9-4CA1-6423-10D7E3A29D05}"/>
              </a:ext>
            </a:extLst>
          </p:cNvPr>
          <p:cNvSpPr txBox="1"/>
          <p:nvPr/>
        </p:nvSpPr>
        <p:spPr>
          <a:xfrm>
            <a:off x="3278219" y="3850257"/>
            <a:ext cx="3132307" cy="1108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0F99A-3DC8-AFA4-D762-FFCBC694D16D}"/>
              </a:ext>
            </a:extLst>
          </p:cNvPr>
          <p:cNvSpPr txBox="1"/>
          <p:nvPr/>
        </p:nvSpPr>
        <p:spPr>
          <a:xfrm>
            <a:off x="6410527" y="3850256"/>
            <a:ext cx="3278221" cy="1108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CCB7E-0E19-0EF2-C8AE-A37A75024305}"/>
              </a:ext>
            </a:extLst>
          </p:cNvPr>
          <p:cNvSpPr txBox="1"/>
          <p:nvPr/>
        </p:nvSpPr>
        <p:spPr>
          <a:xfrm>
            <a:off x="3278220" y="1777387"/>
            <a:ext cx="3054486" cy="1482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26E8D1-2D29-9B67-FCB1-FE0F2D052280}"/>
              </a:ext>
            </a:extLst>
          </p:cNvPr>
          <p:cNvSpPr txBox="1"/>
          <p:nvPr/>
        </p:nvSpPr>
        <p:spPr>
          <a:xfrm>
            <a:off x="6332705" y="1777387"/>
            <a:ext cx="3356042" cy="1482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C5436-64BD-25A3-F28B-008AC8C86A60}"/>
              </a:ext>
            </a:extLst>
          </p:cNvPr>
          <p:cNvSpPr txBox="1"/>
          <p:nvPr/>
        </p:nvSpPr>
        <p:spPr>
          <a:xfrm>
            <a:off x="3278220" y="5126477"/>
            <a:ext cx="6410528" cy="486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4468DB-9A26-4A47-DFAB-7AA3B258D1A0}"/>
              </a:ext>
            </a:extLst>
          </p:cNvPr>
          <p:cNvSpPr txBox="1"/>
          <p:nvPr/>
        </p:nvSpPr>
        <p:spPr>
          <a:xfrm>
            <a:off x="3278219" y="5612860"/>
            <a:ext cx="3132307" cy="963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8E1B5-2EFA-7FF3-B0E3-EC40D5942887}"/>
              </a:ext>
            </a:extLst>
          </p:cNvPr>
          <p:cNvSpPr txBox="1"/>
          <p:nvPr/>
        </p:nvSpPr>
        <p:spPr>
          <a:xfrm>
            <a:off x="6410526" y="5612860"/>
            <a:ext cx="3278222" cy="963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4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17000-1FA3-6F81-1F27-98AF2ADF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4751-5424-41E8-917C-2E33CE63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Disproportionality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748A2-0FCA-3AE1-52A1-854C8D769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2158"/>
            <a:ext cx="11887200" cy="501590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/>
              <a:t>Targeted Monitoring LEAs that begin the 2024 monitoring year in CIM Step 4 will have already completed a Policies, Procedures, and Practices Review (PPPR) in 2022 or 2023 as part of Step 1 in the CIM process...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b="1" dirty="0"/>
              <a:t>However, if the data sheets linked to the March 2024 </a:t>
            </a:r>
            <a:r>
              <a:rPr lang="en-US" sz="1800" b="1" i="1" dirty="0"/>
              <a:t>ADL</a:t>
            </a:r>
            <a:r>
              <a:rPr lang="en-US" sz="1800" b="1" dirty="0"/>
              <a:t> notification identify the Step 4 LEA as Disproportionate, the LEA must participate in the version of the PPPR that covers Disproportionality. </a:t>
            </a:r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pPr marL="457200" lvl="1" indent="0">
              <a:buNone/>
            </a:pPr>
            <a:endParaRPr lang="en-US" sz="1800" u="sng" dirty="0"/>
          </a:p>
          <a:p>
            <a:r>
              <a:rPr lang="en-US" sz="1800" dirty="0"/>
              <a:t>The PPPR- Disproportionality Review process will occur in SECMS. A pre-recorded PPPR training will be available early April on the </a:t>
            </a:r>
            <a:r>
              <a:rPr lang="en-US" sz="18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  <a:endParaRPr lang="en-US" sz="1800" dirty="0">
              <a:solidFill>
                <a:schemeClr val="accent4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LEAs completing a Disproportionality Review in Step 4 will not report a summarization of findings to the SELPA or CDE. Instead, they will consider information learned from the Disproportionality Review when developing their Step 4 Progress Reports </a:t>
            </a:r>
          </a:p>
          <a:p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A0ACAF9-0A21-8B24-D010-A773BFE4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39" y="2622620"/>
            <a:ext cx="5846760" cy="19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4886F-D42F-F914-63F6-8892376AF2C9}"/>
              </a:ext>
            </a:extLst>
          </p:cNvPr>
          <p:cNvSpPr/>
          <p:nvPr/>
        </p:nvSpPr>
        <p:spPr>
          <a:xfrm>
            <a:off x="3239729" y="3476634"/>
            <a:ext cx="5712542" cy="226142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A861-B886-4A72-B8C2-A10F7ABD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B382-5DD9-49E2-A93F-21F01F178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76" y="1480925"/>
            <a:ext cx="11220451" cy="4873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>
                <a:latin typeface="Arial"/>
                <a:cs typeface="Arial"/>
              </a:rPr>
              <a:t>This webinar will be recorded and available </a:t>
            </a:r>
            <a:r>
              <a:rPr lang="en-US" sz="2700" kern="0" dirty="0">
                <a:latin typeface="Arial"/>
                <a:cs typeface="Arial"/>
              </a:rPr>
              <a:t>on the </a:t>
            </a:r>
            <a:r>
              <a:rPr lang="en-US" sz="2700" u="sng" kern="0" dirty="0">
                <a:solidFill>
                  <a:schemeClr val="accent4"/>
                </a:solidFill>
                <a:effectLst/>
                <a:latin typeface="Arial"/>
                <a:ea typeface="Arial" panose="020B0604020202020204" pitchFamily="34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  <a:r>
              <a:rPr lang="en-US" sz="2700" dirty="0">
                <a:latin typeface="Arial"/>
                <a:cs typeface="Arial"/>
              </a:rPr>
              <a:t>.</a:t>
            </a:r>
          </a:p>
          <a:p>
            <a:endParaRPr lang="en-US" sz="2700" dirty="0">
              <a:latin typeface="Arial"/>
              <a:cs typeface="Arial"/>
            </a:endParaRPr>
          </a:p>
          <a:p>
            <a:r>
              <a:rPr lang="en-US" sz="2700" dirty="0">
                <a:latin typeface="Arial"/>
                <a:cs typeface="Arial"/>
              </a:rPr>
              <a:t>“Chat” is deactivated for this presentation. Please enter your questions in the Q and A. </a:t>
            </a:r>
          </a:p>
          <a:p>
            <a:endParaRPr lang="en-US" sz="2700" dirty="0">
              <a:latin typeface="Arial"/>
              <a:cs typeface="Arial"/>
            </a:endParaRPr>
          </a:p>
          <a:p>
            <a:r>
              <a:rPr lang="en-US" sz="2700" dirty="0">
                <a:latin typeface="Arial"/>
                <a:cs typeface="Arial"/>
              </a:rPr>
              <a:t>All participants are muted, and we cannot unmute you.</a:t>
            </a:r>
          </a:p>
          <a:p>
            <a:pPr marL="0" indent="0">
              <a:buNone/>
            </a:pPr>
            <a:endParaRPr lang="en-US" sz="2700" dirty="0">
              <a:latin typeface="Arial (Body)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78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571DC-909B-F2D9-A872-82E56ABA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3B2B-0B6B-B7E2-92C1-F90E93BE4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lang="en-US" sz="3600" dirty="0">
                <a:solidFill>
                  <a:prstClr val="white"/>
                </a:solidFill>
                <a:latin typeface="Arial" panose="020B0604020202020204"/>
              </a:rPr>
              <a:t>Timelines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0C94-8C3F-EE42-C715-82A113722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107315" indent="0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r>
              <a:rPr lang="en-US" sz="1800" dirty="0">
                <a:ea typeface="Arial" panose="020B0604020202020204" pitchFamily="34" charset="0"/>
              </a:rPr>
              <a:t>Progress </a:t>
            </a:r>
            <a:r>
              <a:rPr lang="en-US" sz="1800" u="sng" dirty="0">
                <a:ea typeface="Arial" panose="020B0604020202020204" pitchFamily="34" charset="0"/>
              </a:rPr>
              <a:t>Monitoring</a:t>
            </a:r>
            <a:r>
              <a:rPr lang="en-US" sz="1800" dirty="0">
                <a:ea typeface="Arial" panose="020B0604020202020204" pitchFamily="34" charset="0"/>
              </a:rPr>
              <a:t> for the 2022 and 2023 CIM Cohorts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dirty="0">
                <a:ea typeface="Arial" panose="020B0604020202020204" pitchFamily="34" charset="0"/>
              </a:rPr>
              <a:t>Progress Monitoring by each Targeted Level 1, 2, or 3 LEA is a required, ongoing activity throughout the two-year implementation phase of the LEA’s CIM Plan</a:t>
            </a:r>
            <a:endParaRPr lang="en-US" sz="1600" dirty="0">
              <a:effectLst/>
              <a:ea typeface="Arial" panose="020B0604020202020204" pitchFamily="34" charset="0"/>
            </a:endParaRPr>
          </a:p>
          <a:p>
            <a:pPr marL="982345" marR="107315" lvl="2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600" dirty="0">
              <a:ea typeface="Arial" panose="020B0604020202020204" pitchFamily="34" charset="0"/>
            </a:endParaRPr>
          </a:p>
          <a:p>
            <a:pPr marL="982345" marR="107315" lvl="2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600" dirty="0">
              <a:ea typeface="Arial" panose="020B0604020202020204" pitchFamily="34" charset="0"/>
            </a:endParaRPr>
          </a:p>
          <a:p>
            <a:pPr marL="0" marR="107315" indent="0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r>
              <a:rPr lang="en-US" sz="1800" dirty="0">
                <a:ea typeface="Arial" panose="020B0604020202020204" pitchFamily="34" charset="0"/>
              </a:rPr>
              <a:t>Progress </a:t>
            </a:r>
            <a:r>
              <a:rPr lang="en-US" sz="1800" u="sng" dirty="0">
                <a:ea typeface="Arial" panose="020B0604020202020204" pitchFamily="34" charset="0"/>
              </a:rPr>
              <a:t>Reporting</a:t>
            </a:r>
            <a:r>
              <a:rPr lang="en-US" sz="1800" dirty="0">
                <a:ea typeface="Arial" panose="020B0604020202020204" pitchFamily="34" charset="0"/>
              </a:rPr>
              <a:t> for the 2022 and 2023 CIM Cohorts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dirty="0">
                <a:ea typeface="Arial" panose="020B0604020202020204" pitchFamily="34" charset="0"/>
              </a:rPr>
              <a:t>Targeted Level 1 LEAs have no Progress Reporting requirement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dirty="0">
                <a:ea typeface="Arial" panose="020B0604020202020204" pitchFamily="34" charset="0"/>
              </a:rPr>
              <a:t>Targeted Level 2 LEAs must submit completed Progress Reports to the SELPA. The due dates for the 2024 monitoring year are </a:t>
            </a:r>
            <a:r>
              <a:rPr lang="en-US" sz="1600" b="1" u="sng" dirty="0">
                <a:ea typeface="Arial" panose="020B0604020202020204" pitchFamily="34" charset="0"/>
              </a:rPr>
              <a:t>July 10, 2024 , and January 10, 2025</a:t>
            </a:r>
            <a:endParaRPr lang="en-US" sz="1600" dirty="0">
              <a:ea typeface="Arial" panose="020B0604020202020204" pitchFamily="34" charset="0"/>
            </a:endParaRP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dirty="0">
                <a:ea typeface="Arial" panose="020B0604020202020204" pitchFamily="34" charset="0"/>
              </a:rPr>
              <a:t>Targeted Level 3 LEAS must submit completed Progress Reports on the mandatory 2024 Progress Report Form and email those reports to the Targeted FMTA Consultant with a copy to </a:t>
            </a:r>
            <a:r>
              <a:rPr lang="en-US" sz="1600" dirty="0">
                <a:solidFill>
                  <a:srgbClr val="FFC000"/>
                </a:solidFill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TargetedMonitoring@cde.ca.gov</a:t>
            </a:r>
            <a:r>
              <a:rPr lang="en-US" sz="1600" dirty="0">
                <a:ea typeface="Arial" panose="020B0604020202020204" pitchFamily="34" charset="0"/>
              </a:rPr>
              <a:t>. The due dates are </a:t>
            </a:r>
            <a:r>
              <a:rPr lang="en-US" sz="1600" b="1" u="sng" dirty="0">
                <a:ea typeface="Arial" panose="020B0604020202020204" pitchFamily="34" charset="0"/>
              </a:rPr>
              <a:t>July 10, 2024, and January 10, 2025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b="1" dirty="0">
                <a:ea typeface="Arial" panose="020B0604020202020204" pitchFamily="34" charset="0"/>
              </a:rPr>
              <a:t>Assurances from SELPA for Targeted Level 1 and 2 LEAs will be required and due </a:t>
            </a:r>
            <a:r>
              <a:rPr lang="en-US" sz="1600" b="1" u="sng" dirty="0">
                <a:ea typeface="Arial" panose="020B0604020202020204" pitchFamily="34" charset="0"/>
              </a:rPr>
              <a:t>December 17, 2024</a:t>
            </a:r>
            <a:endParaRPr lang="en-US" sz="1600" u="sng" dirty="0">
              <a:ea typeface="Arial" panose="020B0604020202020204" pitchFamily="34" charset="0"/>
            </a:endParaRPr>
          </a:p>
          <a:p>
            <a:pPr marL="457200" marR="107315" lvl="1" indent="0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endParaRPr lang="en-US" sz="1400" dirty="0">
              <a:ea typeface="Arial" panose="020B0604020202020204" pitchFamily="34" charset="0"/>
            </a:endParaRPr>
          </a:p>
          <a:p>
            <a:pPr marL="0" marR="107315" indent="0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r>
              <a:rPr lang="en-US" sz="1800" dirty="0">
                <a:ea typeface="Arial" panose="020B0604020202020204" pitchFamily="34" charset="0"/>
              </a:rPr>
              <a:t>PPPR- Disproportionality Review 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1600" dirty="0">
                <a:ea typeface="Arial" panose="020B0604020202020204" pitchFamily="34" charset="0"/>
              </a:rPr>
              <a:t>The Disproportionality Review will commence upon the LEA’s receipt of Student Lists from the FMTA Consultant. The LEA will be able to begin the review once they receive a PIN email from SECMS. The due date for completion of the LEA’s self-review portion in SECMS is </a:t>
            </a:r>
            <a:r>
              <a:rPr lang="en-US" sz="1600" b="1" u="sng" dirty="0">
                <a:ea typeface="Arial" panose="020B0604020202020204" pitchFamily="34" charset="0"/>
              </a:rPr>
              <a:t>June 30, 2024</a:t>
            </a:r>
            <a:r>
              <a:rPr lang="en-US" sz="1600" dirty="0">
                <a:ea typeface="Arial" panose="020B0604020202020204" pitchFamily="34" charset="0"/>
              </a:rPr>
              <a:t> </a:t>
            </a:r>
          </a:p>
          <a:p>
            <a:pPr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400" dirty="0">
              <a:ea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400" dirty="0">
              <a:ea typeface="Arial" panose="020B0604020202020204" pitchFamily="34" charset="0"/>
            </a:endParaRPr>
          </a:p>
          <a:p>
            <a:pPr marL="67945" marR="107315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800" dirty="0">
              <a:ea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400" dirty="0">
              <a:ea typeface="Arial" panose="020B0604020202020204" pitchFamily="34" charset="0"/>
            </a:endParaRPr>
          </a:p>
          <a:p>
            <a:pPr marL="67945" marR="107315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800" dirty="0">
              <a:ea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400" dirty="0">
              <a:ea typeface="Arial" panose="020B0604020202020204" pitchFamily="34" charset="0"/>
            </a:endParaRPr>
          </a:p>
          <a:p>
            <a:pPr marL="67945" marR="107315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1800" dirty="0">
              <a:effectLst/>
              <a:ea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95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48AE-CA5B-A9D7-25FB-CF231FC2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/>
              </a:rPr>
              <a:t>Next Steps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FF25-508D-32C4-01E6-72151BDFD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2" y="1529362"/>
            <a:ext cx="11536392" cy="483402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b="1" dirty="0"/>
              <a:t>All Targeted LEAs – promptly email an updated CIM Team contact list to your assigned FMTA Consultant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Continue with your CIM Team meetings as you implement your CIM Plan 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Review the March 2024 </a:t>
            </a:r>
            <a:r>
              <a:rPr lang="en-US" sz="1800" i="1" dirty="0"/>
              <a:t>ADL</a:t>
            </a:r>
            <a:r>
              <a:rPr lang="en-US" sz="1800" dirty="0"/>
              <a:t> notification to learn the LEA’s monitoring tier (Targeted or Intensive) and Level (1, 2, or 3)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Review any data sheets linked to the </a:t>
            </a:r>
            <a:r>
              <a:rPr lang="en-US" sz="1800" i="1" dirty="0"/>
              <a:t>ADL </a:t>
            </a:r>
            <a:r>
              <a:rPr lang="en-US" sz="1800" dirty="0"/>
              <a:t>notification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If identified as Disproportionate in the </a:t>
            </a:r>
            <a:r>
              <a:rPr lang="en-US" sz="1800" i="1" dirty="0"/>
              <a:t>ADL’s</a:t>
            </a:r>
            <a:r>
              <a:rPr lang="en-US" sz="1800" dirty="0"/>
              <a:t> linked data sheets, watch the pre-recorded PPPR training, available early April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Review training materials and resources </a:t>
            </a:r>
            <a:r>
              <a:rPr lang="en-US" sz="1800" dirty="0">
                <a:latin typeface="Arial"/>
                <a:ea typeface="Arial" panose="020B0604020202020204" pitchFamily="34" charset="0"/>
                <a:cs typeface="Arial"/>
              </a:rPr>
              <a:t>posted on the </a:t>
            </a:r>
            <a:r>
              <a:rPr lang="en-US" sz="1800" dirty="0">
                <a:solidFill>
                  <a:srgbClr val="FFC000"/>
                </a:solidFill>
                <a:latin typeface="Arial"/>
                <a:ea typeface="Arial" panose="020B0604020202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</a:p>
          <a:p>
            <a:pPr>
              <a:lnSpc>
                <a:spcPct val="110000"/>
              </a:lnSpc>
            </a:pPr>
            <a:endParaRPr lang="en-US" sz="18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</a:rPr>
              <a:t>Targeted Level 2 LEAs – check with your SELPA regarding Progress Report format requirements. </a:t>
            </a:r>
            <a:r>
              <a:rPr lang="en-US" sz="1800" i="1" dirty="0">
                <a:latin typeface="Arial" panose="020B0604020202020204" pitchFamily="34" charset="0"/>
              </a:rPr>
              <a:t>(The CDE highly recommends that the SELPA instructs its Targeted Level 2 LEAs to use the same 2024 CIM Progress Report Form that is mandatory for Targeted Level 3 LEAs. This will ensure consistency from year-to-year as monitoring tiers and levels potentially change for an LEA.)</a:t>
            </a:r>
          </a:p>
          <a:p>
            <a:pPr marL="0" indent="0">
              <a:buNone/>
            </a:pPr>
            <a:endParaRPr lang="en-US" sz="18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3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8F01DF47-A3F8-F274-91E9-1A3B0D34F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54" y="1345756"/>
            <a:ext cx="4230921" cy="5151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375FF9-4DC9-03F0-0CFB-564F5864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1" y="318505"/>
            <a:ext cx="7729598" cy="1041693"/>
          </a:xfrm>
        </p:spPr>
        <p:txBody>
          <a:bodyPr anchor="b">
            <a:normAutofit/>
          </a:bodyPr>
          <a:lstStyle/>
          <a:p>
            <a:pPr algn="l"/>
            <a:r>
              <a:rPr lang="en-US" sz="3100" dirty="0">
                <a:solidFill>
                  <a:srgbClr val="FFFFFF"/>
                </a:solidFill>
              </a:rPr>
              <a:t>CDE FMTA Consultant Map and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Contact Information by Region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A79050-DB7F-2C1F-D428-F56024772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1173"/>
              </p:ext>
            </p:extLst>
          </p:nvPr>
        </p:nvGraphicFramePr>
        <p:xfrm>
          <a:off x="6235389" y="947853"/>
          <a:ext cx="5665727" cy="554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43117">
                  <a:extLst>
                    <a:ext uri="{9D8B030D-6E8A-4147-A177-3AD203B41FA5}">
                      <a16:colId xmlns:a16="http://schemas.microsoft.com/office/drawing/2014/main" val="3326431676"/>
                    </a:ext>
                  </a:extLst>
                </a:gridCol>
                <a:gridCol w="2722610">
                  <a:extLst>
                    <a:ext uri="{9D8B030D-6E8A-4147-A177-3AD203B41FA5}">
                      <a16:colId xmlns:a16="http://schemas.microsoft.com/office/drawing/2014/main" val="357141825"/>
                    </a:ext>
                  </a:extLst>
                </a:gridCol>
              </a:tblGrid>
              <a:tr h="73302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FMTA II Administrator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Donna DeMartini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3"/>
                        </a:rPr>
                        <a:t>ddemartini@cde.ca.gov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FMTA III Administrator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James Johnson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4"/>
                        </a:rPr>
                        <a:t>jamjohns@cde.ca.gov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266908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3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Kari Hudson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5"/>
                        </a:rPr>
                        <a:t>khudson@cde.ca.gov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Jeffrey Reyes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6"/>
                        </a:rPr>
                        <a:t>jereyes@cde.ca.gov</a:t>
                      </a:r>
                      <a:endParaRPr lang="en-US" sz="1200" u="none" strike="noStrike" noProof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00700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El Dorado County Charter SELPA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Vincent Pastorino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7"/>
                        </a:rPr>
                        <a:t>vpastorino@cde.ca.gov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2 and Region 7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D’Andrea Chapman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8"/>
                        </a:rPr>
                        <a:t>dchapman@cde.ca.gov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78242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4 and Region 6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David Grundon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9"/>
                        </a:rPr>
                        <a:t>dgrundon@cde.ca.gov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5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Libbey Durkee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0"/>
                        </a:rPr>
                        <a:t>Ldurkee@cde.ca.gov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017555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9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Jacqueline Stewart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1"/>
                        </a:rPr>
                        <a:t>jstewart@cde.ca.gov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8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Nicole Garibaldi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2"/>
                        </a:rPr>
                        <a:t>ngaribaldi@cde.ca.gov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853362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11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Tamara McMillan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TM</a:t>
                      </a: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</a:rPr>
                        <a:t>cMillan</a:t>
                      </a: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@cde.ca.gov</a:t>
                      </a:r>
                      <a:endParaRPr lang="en-US" sz="1200" u="sng" dirty="0">
                        <a:solidFill>
                          <a:srgbClr val="2F5597"/>
                        </a:solidFill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10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Vanessa Espinosa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3"/>
                        </a:rPr>
                        <a:t>vespinosa@cde.ca.gov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981717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LAUSD Charters and LACOE Charters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Lynne Boone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4"/>
                        </a:rPr>
                        <a:t>Lboone@cde.ca.gov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36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88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0127-7762-5A5E-F253-F2D567BF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Questions</a:t>
            </a:r>
            <a:endParaRPr lang="en-US" dirty="0"/>
          </a:p>
        </p:txBody>
      </p:sp>
      <p:pic>
        <p:nvPicPr>
          <p:cNvPr id="5" name="Content Placeholder 3" descr="A group of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F82E3D5D-DED3-9DEF-85CA-B0C163F33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r="5836" b="1"/>
          <a:stretch/>
        </p:blipFill>
        <p:spPr>
          <a:xfrm>
            <a:off x="3562349" y="1714510"/>
            <a:ext cx="5059110" cy="42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9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DD39-0111-711C-4FA5-B8728EB3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time and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20724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B26D613-E558-B36D-6D3C-7A8AEF66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FMTA</a:t>
            </a:r>
            <a:r>
              <a:rPr lang="en-US" sz="4400" dirty="0">
                <a:cs typeface="Arial"/>
              </a:rPr>
              <a:t> Unit </a:t>
            </a:r>
            <a:r>
              <a:rPr lang="en-US" dirty="0">
                <a:cs typeface="Arial"/>
              </a:rPr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>
              <a:cs typeface="Arial"/>
            </a:endParaRPr>
          </a:p>
          <a:p>
            <a:endParaRPr lang="en-US" sz="800" dirty="0"/>
          </a:p>
          <a:p>
            <a:pPr lvl="1"/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B837C-0CE5-45C8-B629-CC1458473A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44D49D5E-395F-45AE-94B9-00F533986075}" type="slidenum">
              <a:rPr lang="en-US" alt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6CFDE1E-886D-4191-2C44-E08EB320CC4B}"/>
              </a:ext>
            </a:extLst>
          </p:cNvPr>
          <p:cNvSpPr txBox="1"/>
          <p:nvPr/>
        </p:nvSpPr>
        <p:spPr>
          <a:xfrm>
            <a:off x="675280" y="298115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13" dirty="0">
                <a:solidFill>
                  <a:schemeClr val="bg1"/>
                </a:solidFill>
                <a:cs typeface="Gill Sans MT"/>
              </a:rPr>
              <a:t>Lynne</a:t>
            </a:r>
            <a:r>
              <a:rPr sz="1200" b="1" spc="1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b="1" spc="13" dirty="0">
                <a:solidFill>
                  <a:schemeClr val="bg1"/>
                </a:solidFill>
                <a:cs typeface="Gill Sans MT"/>
              </a:rPr>
              <a:t>Boone</a:t>
            </a:r>
            <a:r>
              <a:rPr sz="1200" b="1" spc="13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</a:t>
            </a:r>
            <a:r>
              <a:rPr sz="1200" spc="10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9BCFE023-9C9B-849E-741E-80E9F961058A}"/>
              </a:ext>
            </a:extLst>
          </p:cNvPr>
          <p:cNvSpPr txBox="1"/>
          <p:nvPr/>
        </p:nvSpPr>
        <p:spPr>
          <a:xfrm>
            <a:off x="7512792" y="5609822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algn="ctr">
              <a:spcBef>
                <a:spcPts val="133"/>
              </a:spcBef>
            </a:pPr>
            <a:r>
              <a:rPr sz="1200" b="1" spc="73" dirty="0">
                <a:solidFill>
                  <a:schemeClr val="bg1"/>
                </a:solidFill>
                <a:cs typeface="Gill Sans MT"/>
              </a:rPr>
              <a:t>Jacqueline</a:t>
            </a:r>
            <a:r>
              <a:rPr sz="1200" b="1" spc="-7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b="1" spc="40" dirty="0">
                <a:solidFill>
                  <a:schemeClr val="bg1"/>
                </a:solidFill>
                <a:cs typeface="Gill Sans MT"/>
              </a:rPr>
              <a:t>Stewart</a:t>
            </a:r>
            <a:r>
              <a:rPr sz="1200" b="1" spc="4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</a:t>
            </a:r>
            <a:r>
              <a:rPr sz="1200" spc="10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lang="en-US" sz="1200" spc="100" dirty="0">
                <a:solidFill>
                  <a:schemeClr val="bg1"/>
                </a:solidFill>
                <a:cs typeface="Gill Sans MT"/>
              </a:rPr>
              <a:t>Assistant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9" name="object 6" descr="Picture of Jacqueline Steward, Consultant">
            <a:extLst>
              <a:ext uri="{FF2B5EF4-FFF2-40B4-BE49-F238E27FC236}">
                <a16:creationId xmlns:a16="http://schemas.microsoft.com/office/drawing/2014/main" id="{50ADD7C7-A679-33CC-9509-389A8D7E9255}"/>
              </a:ext>
            </a:extLst>
          </p:cNvPr>
          <p:cNvSpPr/>
          <p:nvPr/>
        </p:nvSpPr>
        <p:spPr>
          <a:xfrm>
            <a:off x="7653708" y="3991625"/>
            <a:ext cx="1141169" cy="1584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78E2589-8205-1C4B-0C30-DA27235BA2C6}"/>
              </a:ext>
            </a:extLst>
          </p:cNvPr>
          <p:cNvSpPr txBox="1"/>
          <p:nvPr/>
        </p:nvSpPr>
        <p:spPr>
          <a:xfrm>
            <a:off x="2778059" y="2966756"/>
            <a:ext cx="1526540" cy="99172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7" dirty="0">
                <a:solidFill>
                  <a:schemeClr val="bg1"/>
                </a:solidFill>
                <a:cs typeface="Gill Sans MT"/>
              </a:rPr>
              <a:t>David Grundon </a:t>
            </a:r>
            <a:endParaRPr lang="en-US" sz="1200" b="1" spc="7" dirty="0">
              <a:solidFill>
                <a:schemeClr val="bg1"/>
              </a:solidFill>
              <a:cs typeface="Gill Sans MT"/>
            </a:endParaRP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Education 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Programs 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Consultant</a:t>
            </a:r>
          </a:p>
          <a:p>
            <a:pPr marL="16933" marR="6773" indent="-847" algn="ctr">
              <a:spcBef>
                <a:spcPts val="133"/>
              </a:spcBef>
            </a:pP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7C1539F-E59D-CEA5-CC3C-A77A1A571841}"/>
              </a:ext>
            </a:extLst>
          </p:cNvPr>
          <p:cNvSpPr txBox="1"/>
          <p:nvPr/>
        </p:nvSpPr>
        <p:spPr>
          <a:xfrm>
            <a:off x="9747077" y="561151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27" dirty="0">
                <a:solidFill>
                  <a:schemeClr val="bg1"/>
                </a:solidFill>
                <a:cs typeface="Gill Sans MT"/>
              </a:rPr>
              <a:t>Vincent Pastorino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5" name="object 14" descr="Picture of Vincent Pastorino, Consultant">
            <a:extLst>
              <a:ext uri="{FF2B5EF4-FFF2-40B4-BE49-F238E27FC236}">
                <a16:creationId xmlns:a16="http://schemas.microsoft.com/office/drawing/2014/main" id="{0C9BE100-419C-0FD2-CDF5-2CB73D3ACED9}"/>
              </a:ext>
            </a:extLst>
          </p:cNvPr>
          <p:cNvSpPr/>
          <p:nvPr/>
        </p:nvSpPr>
        <p:spPr>
          <a:xfrm>
            <a:off x="9922214" y="3967992"/>
            <a:ext cx="1209160" cy="1584959"/>
          </a:xfrm>
          <a:prstGeom prst="rect">
            <a:avLst/>
          </a:prstGeom>
          <a:blipFill>
            <a:blip r:embed="rId4" cstate="print"/>
            <a:stretch>
              <a:fillRect l="-8310" r="-3680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834C6C1-A121-54E8-5FDD-9DD61FC590D1}"/>
              </a:ext>
            </a:extLst>
          </p:cNvPr>
          <p:cNvSpPr txBox="1"/>
          <p:nvPr/>
        </p:nvSpPr>
        <p:spPr>
          <a:xfrm>
            <a:off x="2886988" y="5604961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-13" dirty="0">
                <a:solidFill>
                  <a:schemeClr val="bg1"/>
                </a:solidFill>
                <a:cs typeface="Gill Sans MT"/>
              </a:rPr>
              <a:t>Tamara </a:t>
            </a:r>
            <a:r>
              <a:rPr sz="1200" b="1" spc="47" dirty="0">
                <a:solidFill>
                  <a:schemeClr val="bg1"/>
                </a:solidFill>
                <a:cs typeface="Gill Sans MT"/>
              </a:rPr>
              <a:t>McMillan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9" name="object 18" descr="Picture of Tamara McMillan, Consultant">
            <a:extLst>
              <a:ext uri="{FF2B5EF4-FFF2-40B4-BE49-F238E27FC236}">
                <a16:creationId xmlns:a16="http://schemas.microsoft.com/office/drawing/2014/main" id="{6E2E8C6B-5D52-0FCB-54AA-2CE0AF898EFC}"/>
              </a:ext>
            </a:extLst>
          </p:cNvPr>
          <p:cNvSpPr/>
          <p:nvPr/>
        </p:nvSpPr>
        <p:spPr>
          <a:xfrm>
            <a:off x="3079674" y="4001688"/>
            <a:ext cx="1141169" cy="1584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90197254-0EC4-1FDA-79AB-A28305EAE30C}"/>
              </a:ext>
            </a:extLst>
          </p:cNvPr>
          <p:cNvSpPr txBox="1"/>
          <p:nvPr/>
        </p:nvSpPr>
        <p:spPr>
          <a:xfrm>
            <a:off x="4952537" y="4221408"/>
            <a:ext cx="1843193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1200" b="1" spc="7" dirty="0">
                <a:solidFill>
                  <a:schemeClr val="bg1"/>
                </a:solidFill>
                <a:cs typeface="Gill Sans MT"/>
              </a:rPr>
              <a:t>Donna</a:t>
            </a:r>
            <a:r>
              <a:rPr sz="1200" b="1" spc="-20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b="1" spc="7" dirty="0">
                <a:solidFill>
                  <a:schemeClr val="bg1"/>
                </a:solidFill>
                <a:cs typeface="Gill Sans MT"/>
              </a:rPr>
              <a:t>DeMartini</a:t>
            </a:r>
            <a:endParaRPr sz="1200" dirty="0">
              <a:solidFill>
                <a:schemeClr val="bg1"/>
              </a:solidFill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87" dirty="0">
                <a:solidFill>
                  <a:schemeClr val="bg1"/>
                </a:solidFill>
                <a:cs typeface="Gill Sans MT"/>
              </a:rPr>
              <a:t>Administrator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22" name="object 4" descr="Picture of Donna DeMartini, Education Administrator">
            <a:extLst>
              <a:ext uri="{FF2B5EF4-FFF2-40B4-BE49-F238E27FC236}">
                <a16:creationId xmlns:a16="http://schemas.microsoft.com/office/drawing/2014/main" id="{385EF09D-74B8-063F-8C33-32E2FA2CBD6B}"/>
              </a:ext>
            </a:extLst>
          </p:cNvPr>
          <p:cNvSpPr/>
          <p:nvPr/>
        </p:nvSpPr>
        <p:spPr>
          <a:xfrm>
            <a:off x="5255593" y="2564295"/>
            <a:ext cx="1237082" cy="1584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4" name="object 10" descr="Picture of Lynne Boone, Consultant">
            <a:extLst>
              <a:ext uri="{FF2B5EF4-FFF2-40B4-BE49-F238E27FC236}">
                <a16:creationId xmlns:a16="http://schemas.microsoft.com/office/drawing/2014/main" id="{2E482D15-40BB-AB8D-4F73-A00DC8F79673}"/>
              </a:ext>
            </a:extLst>
          </p:cNvPr>
          <p:cNvSpPr/>
          <p:nvPr/>
        </p:nvSpPr>
        <p:spPr>
          <a:xfrm>
            <a:off x="864832" y="1386058"/>
            <a:ext cx="1237082" cy="1584960"/>
          </a:xfrm>
          <a:prstGeom prst="rect">
            <a:avLst/>
          </a:prstGeom>
          <a:blipFill>
            <a:blip r:embed="rId7" cstate="print"/>
            <a:stretch>
              <a:fillRect l="-8181" r="-8526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5" name="object 12" descr="Picture of David Grundon, Consultant">
            <a:extLst>
              <a:ext uri="{FF2B5EF4-FFF2-40B4-BE49-F238E27FC236}">
                <a16:creationId xmlns:a16="http://schemas.microsoft.com/office/drawing/2014/main" id="{6527B7C6-B32A-2197-58AA-06017561F939}"/>
              </a:ext>
            </a:extLst>
          </p:cNvPr>
          <p:cNvSpPr/>
          <p:nvPr/>
        </p:nvSpPr>
        <p:spPr>
          <a:xfrm>
            <a:off x="2916506" y="1384991"/>
            <a:ext cx="1237083" cy="1584959"/>
          </a:xfrm>
          <a:prstGeom prst="rect">
            <a:avLst/>
          </a:prstGeom>
          <a:blipFill>
            <a:blip r:embed="rId8" cstate="print"/>
            <a:stretch>
              <a:fillRect l="-12025" r="-9197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79A650C-39F5-DDDA-DF61-96E4F29DB4EE}"/>
              </a:ext>
            </a:extLst>
          </p:cNvPr>
          <p:cNvSpPr txBox="1"/>
          <p:nvPr/>
        </p:nvSpPr>
        <p:spPr>
          <a:xfrm>
            <a:off x="9766534" y="3044464"/>
            <a:ext cx="1526540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-13" dirty="0">
                <a:solidFill>
                  <a:schemeClr val="bg1"/>
                </a:solidFill>
                <a:cs typeface="Gill Sans MT"/>
              </a:rPr>
              <a:t>Jasmine Lee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Associate Governmental Program Analyst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628FE-6A01-D753-5CB4-E0D1F3EB4F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94" r="17147"/>
          <a:stretch/>
        </p:blipFill>
        <p:spPr>
          <a:xfrm>
            <a:off x="9905767" y="1386058"/>
            <a:ext cx="1209160" cy="1637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BBAC5-263B-4C75-878A-F7C3AE5733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r="19598"/>
          <a:stretch/>
        </p:blipFill>
        <p:spPr>
          <a:xfrm>
            <a:off x="7653708" y="1384991"/>
            <a:ext cx="1141169" cy="1584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0A5D12-7864-4FB9-84DB-47056CFC9273}"/>
              </a:ext>
            </a:extLst>
          </p:cNvPr>
          <p:cNvSpPr txBox="1"/>
          <p:nvPr/>
        </p:nvSpPr>
        <p:spPr>
          <a:xfrm>
            <a:off x="7580238" y="2939020"/>
            <a:ext cx="139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Kari Hudson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Education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Programs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Consultant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A1561A3-00AF-451B-87DE-3ACC3222E884}"/>
              </a:ext>
            </a:extLst>
          </p:cNvPr>
          <p:cNvSpPr txBox="1"/>
          <p:nvPr/>
        </p:nvSpPr>
        <p:spPr>
          <a:xfrm>
            <a:off x="521488" y="5611517"/>
            <a:ext cx="1843193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en-US" sz="1200" b="1" spc="7" dirty="0">
                <a:solidFill>
                  <a:schemeClr val="bg1"/>
                </a:solidFill>
                <a:cs typeface="Gill Sans MT"/>
              </a:rPr>
              <a:t>Chee Lor</a:t>
            </a:r>
            <a:endParaRPr sz="1200" dirty="0">
              <a:solidFill>
                <a:schemeClr val="bg1"/>
              </a:solidFill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Office</a:t>
            </a:r>
          </a:p>
          <a:p>
            <a:pPr algn="ctr">
              <a:lnSpc>
                <a:spcPct val="100000"/>
              </a:lnSpc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 Technician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2C9B38-6130-5CAE-8FFF-34E2999C91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98" t="9991" r="14414" b="25098"/>
          <a:stretch/>
        </p:blipFill>
        <p:spPr>
          <a:xfrm>
            <a:off x="885679" y="3983375"/>
            <a:ext cx="1209160" cy="16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0B2FBBCA-8E9F-9AA3-E4A7-BE20A872D809}"/>
              </a:ext>
            </a:extLst>
          </p:cNvPr>
          <p:cNvSpPr txBox="1"/>
          <p:nvPr/>
        </p:nvSpPr>
        <p:spPr>
          <a:xfrm>
            <a:off x="2717148" y="5706183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27" dirty="0">
                <a:solidFill>
                  <a:schemeClr val="bg1"/>
                </a:solidFill>
                <a:cs typeface="Gill Sans MT"/>
              </a:rPr>
              <a:t>Libbey </a:t>
            </a:r>
            <a:r>
              <a:rPr sz="1200" b="1" dirty="0">
                <a:solidFill>
                  <a:schemeClr val="bg1"/>
                </a:solidFill>
                <a:cs typeface="Gill Sans MT"/>
              </a:rPr>
              <a:t>Durkee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8C2215-FD86-8ADF-B1B2-A946004E2E8B}"/>
              </a:ext>
            </a:extLst>
          </p:cNvPr>
          <p:cNvSpPr txBox="1"/>
          <p:nvPr/>
        </p:nvSpPr>
        <p:spPr>
          <a:xfrm>
            <a:off x="7919999" y="2744669"/>
            <a:ext cx="1600808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en-US" sz="1200" b="1" spc="93" dirty="0">
                <a:solidFill>
                  <a:schemeClr val="bg1"/>
                </a:solidFill>
                <a:cs typeface="Gill Sans MT"/>
              </a:rPr>
              <a:t>Vanessa Espinosa</a:t>
            </a:r>
          </a:p>
          <a:p>
            <a:pPr marL="16933" marR="6773" algn="ctr">
              <a:spcBef>
                <a:spcPts val="133"/>
              </a:spcBef>
            </a:pP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</a:t>
            </a:r>
            <a:r>
              <a:rPr lang="en-US" sz="1200" spc="100" dirty="0">
                <a:solidFill>
                  <a:schemeClr val="bg1"/>
                </a:solidFill>
                <a:cs typeface="Gill Sans MT"/>
              </a:rPr>
              <a:t>Assistant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A4C313E-91E1-7628-6092-8481AEEC99EC}"/>
              </a:ext>
            </a:extLst>
          </p:cNvPr>
          <p:cNvSpPr txBox="1"/>
          <p:nvPr/>
        </p:nvSpPr>
        <p:spPr>
          <a:xfrm>
            <a:off x="10123532" y="4302355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13" dirty="0">
                <a:solidFill>
                  <a:schemeClr val="bg1"/>
                </a:solidFill>
                <a:cs typeface="Gill Sans MT"/>
              </a:rPr>
              <a:t>Nicole </a:t>
            </a:r>
            <a:r>
              <a:rPr sz="1200" b="1" spc="20" dirty="0">
                <a:solidFill>
                  <a:schemeClr val="bg1"/>
                </a:solidFill>
                <a:cs typeface="Gill Sans MT"/>
              </a:rPr>
              <a:t>Garibaldi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7" name="object 11" descr="Picture of Nicole Garibaldi, Consultant">
            <a:extLst>
              <a:ext uri="{FF2B5EF4-FFF2-40B4-BE49-F238E27FC236}">
                <a16:creationId xmlns:a16="http://schemas.microsoft.com/office/drawing/2014/main" id="{793DDAC6-A3CB-AFC1-4890-2889E1276DAF}"/>
              </a:ext>
            </a:extLst>
          </p:cNvPr>
          <p:cNvSpPr/>
          <p:nvPr/>
        </p:nvSpPr>
        <p:spPr>
          <a:xfrm>
            <a:off x="10257696" y="2839316"/>
            <a:ext cx="1258213" cy="1463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76E2102-293D-8C36-1383-3390AF3E7C8D}"/>
              </a:ext>
            </a:extLst>
          </p:cNvPr>
          <p:cNvSpPr txBox="1"/>
          <p:nvPr/>
        </p:nvSpPr>
        <p:spPr>
          <a:xfrm>
            <a:off x="2722851" y="2815074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-27" dirty="0">
                <a:solidFill>
                  <a:schemeClr val="bg1"/>
                </a:solidFill>
                <a:cs typeface="Gill Sans MT"/>
              </a:rPr>
              <a:t>D’Andrea </a:t>
            </a:r>
            <a:r>
              <a:rPr sz="1200" b="1" spc="13" dirty="0">
                <a:solidFill>
                  <a:schemeClr val="bg1"/>
                </a:solidFill>
                <a:cs typeface="Gill Sans MT"/>
              </a:rPr>
              <a:t>Chapman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631E1-4251-35E9-4A13-B6117D04EBD9}"/>
              </a:ext>
            </a:extLst>
          </p:cNvPr>
          <p:cNvSpPr txBox="1"/>
          <p:nvPr/>
        </p:nvSpPr>
        <p:spPr>
          <a:xfrm>
            <a:off x="5154703" y="4260131"/>
            <a:ext cx="188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James T. Johnson, III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Education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Administrator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BC116-8739-BE09-DADF-4613D825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/>
              </a:rPr>
              <a:t>FMTA Unit </a:t>
            </a:r>
            <a:r>
              <a:rPr lang="en-US" dirty="0">
                <a:cs typeface="Arial"/>
              </a:rPr>
              <a:t>III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6DC27-C76C-26B8-661E-A28EB0931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8" b="13209"/>
          <a:stretch/>
        </p:blipFill>
        <p:spPr>
          <a:xfrm>
            <a:off x="8081943" y="1240481"/>
            <a:ext cx="1283069" cy="1504188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6697CDE4-7882-E083-9A5C-4155B1828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18" r="11617" b="12057"/>
          <a:stretch/>
        </p:blipFill>
        <p:spPr>
          <a:xfrm>
            <a:off x="2826988" y="1240481"/>
            <a:ext cx="1306862" cy="1559978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FE4746B9-1232-450E-8428-8D58D503A3FD}"/>
              </a:ext>
            </a:extLst>
          </p:cNvPr>
          <p:cNvSpPr txBox="1"/>
          <p:nvPr/>
        </p:nvSpPr>
        <p:spPr>
          <a:xfrm>
            <a:off x="7957132" y="5706183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13" dirty="0">
                <a:solidFill>
                  <a:schemeClr val="bg1"/>
                </a:solidFill>
                <a:cs typeface="Gill Sans MT"/>
              </a:rPr>
              <a:t>Jeffrey Reyes</a:t>
            </a:r>
            <a:r>
              <a:rPr sz="1200" b="1" spc="20" dirty="0">
                <a:solidFill>
                  <a:schemeClr val="bg1"/>
                </a:solidFill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1026" name="Picture 2" descr="image/jpeg">
            <a:extLst>
              <a:ext uri="{FF2B5EF4-FFF2-40B4-BE49-F238E27FC236}">
                <a16:creationId xmlns:a16="http://schemas.microsoft.com/office/drawing/2014/main" id="{69797E7D-075E-018F-E9B8-97AF09BD4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11223" b="5452"/>
          <a:stretch/>
        </p:blipFill>
        <p:spPr bwMode="auto">
          <a:xfrm>
            <a:off x="5442569" y="2736408"/>
            <a:ext cx="1306862" cy="15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76AD7-CD21-DD46-F3F6-47BA926BC8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6971" r="5033" b="19928"/>
          <a:stretch/>
        </p:blipFill>
        <p:spPr>
          <a:xfrm>
            <a:off x="8099150" y="4200029"/>
            <a:ext cx="1242505" cy="1457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E60DD0-6C84-E8BD-10F8-552DE6B36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909" y="4121741"/>
            <a:ext cx="1437019" cy="1569441"/>
          </a:xfrm>
          <a:prstGeom prst="rect">
            <a:avLst/>
          </a:prstGeom>
        </p:spPr>
      </p:pic>
      <p:sp>
        <p:nvSpPr>
          <p:cNvPr id="20" name="object 7">
            <a:extLst>
              <a:ext uri="{FF2B5EF4-FFF2-40B4-BE49-F238E27FC236}">
                <a16:creationId xmlns:a16="http://schemas.microsoft.com/office/drawing/2014/main" id="{1ECB62C7-4C3D-6254-3C45-70D531F9A368}"/>
              </a:ext>
            </a:extLst>
          </p:cNvPr>
          <p:cNvSpPr txBox="1"/>
          <p:nvPr/>
        </p:nvSpPr>
        <p:spPr>
          <a:xfrm>
            <a:off x="676091" y="428555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-27" dirty="0">
                <a:solidFill>
                  <a:schemeClr val="bg1"/>
                </a:solidFill>
                <a:cs typeface="Gill Sans MT"/>
              </a:rPr>
              <a:t>Jeanette Acrell-Dunn</a:t>
            </a:r>
            <a:r>
              <a:rPr sz="1200" b="1" spc="-27" dirty="0">
                <a:solidFill>
                  <a:schemeClr val="bg1"/>
                </a:solidFill>
                <a:cs typeface="Gill Sans MT"/>
              </a:rPr>
              <a:t> </a:t>
            </a:r>
            <a:r>
              <a:rPr lang="en-US" sz="1200" spc="13" dirty="0">
                <a:solidFill>
                  <a:schemeClr val="bg1"/>
                </a:solidFill>
                <a:cs typeface="Gill Sans MT"/>
              </a:rPr>
              <a:t>Associate Governmental Program Analyst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11" name="Picture 2" descr="Jeanette Acrell-Dunn">
            <a:extLst>
              <a:ext uri="{FF2B5EF4-FFF2-40B4-BE49-F238E27FC236}">
                <a16:creationId xmlns:a16="http://schemas.microsoft.com/office/drawing/2014/main" id="{D2DA38D3-3944-59D4-7C36-D70D65B49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5" r="28406" b="54385"/>
          <a:stretch/>
        </p:blipFill>
        <p:spPr bwMode="auto">
          <a:xfrm>
            <a:off x="810255" y="2785041"/>
            <a:ext cx="1258213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3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AD2E-489C-1888-6380-22CDF36D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781"/>
            <a:ext cx="11887200" cy="889233"/>
          </a:xfrm>
        </p:spPr>
        <p:txBody>
          <a:bodyPr>
            <a:normAutofit/>
          </a:bodyPr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AA79-BA6C-822B-9729-27B1ECEC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45024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cs typeface="Arial" panose="020B0604020202020204"/>
              </a:rPr>
              <a:t>This training is for your LEA if </a:t>
            </a:r>
            <a:r>
              <a:rPr lang="en-US" b="1" u="sng" dirty="0">
                <a:cs typeface="Arial" panose="020B0604020202020204"/>
              </a:rPr>
              <a:t>both</a:t>
            </a:r>
            <a:r>
              <a:rPr lang="en-US" b="1" dirty="0">
                <a:cs typeface="Arial" panose="020B0604020202020204"/>
              </a:rPr>
              <a:t> of the following apply…</a:t>
            </a:r>
          </a:p>
          <a:p>
            <a:pPr marL="0" indent="0">
              <a:buNone/>
            </a:pPr>
            <a:r>
              <a:rPr lang="en-US" b="1" dirty="0"/>
              <a:t> </a:t>
            </a:r>
            <a:endParaRPr lang="en-US" b="1" dirty="0">
              <a:cs typeface="Arial"/>
            </a:endParaRPr>
          </a:p>
          <a:p>
            <a:pPr marL="971550" lvl="1" indent="-514350">
              <a:buAutoNum type="arabicPeriod"/>
            </a:pPr>
            <a:r>
              <a:rPr lang="en-US" b="1" dirty="0"/>
              <a:t>Identified in the March 2024 </a:t>
            </a:r>
            <a:r>
              <a:rPr lang="en-US" b="1" i="1" dirty="0"/>
              <a:t>Annual Determination Letter</a:t>
            </a:r>
            <a:r>
              <a:rPr lang="en-US" b="1" dirty="0"/>
              <a:t> (</a:t>
            </a:r>
            <a:r>
              <a:rPr lang="en-US" b="1" i="1" dirty="0"/>
              <a:t>ADL</a:t>
            </a:r>
            <a:r>
              <a:rPr lang="en-US" b="1" dirty="0"/>
              <a:t>) notification as Targeted Level 1, 2, or 3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						</a:t>
            </a:r>
            <a:r>
              <a:rPr lang="en-US" b="1" u="sng" dirty="0">
                <a:solidFill>
                  <a:schemeClr val="accent4"/>
                </a:solidFill>
              </a:rPr>
              <a:t>AND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     2.  Developed a CIM Plan in the 2022 or 2023 monitoring year 	 	 (i.e., 2022 or 2023 CIM Cohort)</a:t>
            </a:r>
          </a:p>
        </p:txBody>
      </p:sp>
    </p:spTree>
    <p:extLst>
      <p:ext uri="{BB962C8B-B14F-4D97-AF65-F5344CB8AC3E}">
        <p14:creationId xmlns:p14="http://schemas.microsoft.com/office/powerpoint/2010/main" val="79563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C954-8B94-4111-8B5C-591CF376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2F64-0058-4F05-8F59-486ECAF6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513703"/>
            <a:ext cx="10678510" cy="501590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Arial" panose="020B0604020202020204"/>
              </a:rPr>
              <a:t>Participants</a:t>
            </a:r>
          </a:p>
          <a:p>
            <a:r>
              <a:rPr lang="en-US" dirty="0">
                <a:cs typeface="Arial" panose="020B0604020202020204"/>
              </a:rPr>
              <a:t>CIM Step 4 (Targeted)</a:t>
            </a:r>
          </a:p>
          <a:p>
            <a:pPr lvl="1"/>
            <a:r>
              <a:rPr lang="en-US" dirty="0">
                <a:cs typeface="Arial" panose="020B0604020202020204"/>
              </a:rPr>
              <a:t>Purpose</a:t>
            </a:r>
          </a:p>
          <a:p>
            <a:pPr lvl="1"/>
            <a:r>
              <a:rPr lang="en-US" dirty="0">
                <a:cs typeface="Arial" panose="020B0604020202020204"/>
              </a:rPr>
              <a:t>Overview </a:t>
            </a:r>
          </a:p>
          <a:p>
            <a:pPr lvl="1"/>
            <a:r>
              <a:rPr lang="en-US" dirty="0">
                <a:cs typeface="Arial" panose="020B0604020202020204"/>
              </a:rPr>
              <a:t>Progress Monitoring – Data Collection</a:t>
            </a:r>
          </a:p>
          <a:p>
            <a:pPr lvl="1"/>
            <a:r>
              <a:rPr lang="en-US" dirty="0">
                <a:cs typeface="Arial" panose="020B0604020202020204"/>
              </a:rPr>
              <a:t>Progress Monitoring – CIM Team Meetings</a:t>
            </a:r>
          </a:p>
          <a:p>
            <a:pPr lvl="1"/>
            <a:r>
              <a:rPr lang="en-US" dirty="0">
                <a:cs typeface="Arial" panose="020B0604020202020204"/>
              </a:rPr>
              <a:t>Progress Monitoring – Documentation</a:t>
            </a:r>
          </a:p>
          <a:p>
            <a:pPr lvl="1"/>
            <a:r>
              <a:rPr lang="en-US" dirty="0">
                <a:cs typeface="Arial" panose="020B0604020202020204"/>
              </a:rPr>
              <a:t>Progress Reporting</a:t>
            </a:r>
          </a:p>
          <a:p>
            <a:pPr lvl="1"/>
            <a:r>
              <a:rPr lang="en-US" dirty="0">
                <a:cs typeface="Arial" panose="020B0604020202020204"/>
              </a:rPr>
              <a:t>Progress Report Form</a:t>
            </a:r>
          </a:p>
          <a:p>
            <a:pPr lvl="1"/>
            <a:r>
              <a:rPr lang="en-US" dirty="0">
                <a:cs typeface="Arial" panose="020B0604020202020204"/>
              </a:rPr>
              <a:t>Disproportionality</a:t>
            </a:r>
          </a:p>
          <a:p>
            <a:pPr lvl="1"/>
            <a:r>
              <a:rPr lang="en-US" dirty="0">
                <a:cs typeface="Arial" panose="020B0604020202020204"/>
              </a:rPr>
              <a:t>Timelines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CDE FMTA Consultant Regional Map </a:t>
            </a:r>
          </a:p>
          <a:p>
            <a:r>
              <a:rPr lang="en-US" dirty="0"/>
              <a:t>Questions and Answers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5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5F05-43EA-4569-3510-3ACBC4D1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Purpose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9E75-17E8-0723-AABC-012B211A3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107315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107315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107315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CIM Step 4—Monitoring Implementation is designed to </a:t>
            </a:r>
          </a:p>
          <a:p>
            <a:pPr marL="0" marR="107315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ensure success as the LEA implements its CIM Plan.</a:t>
            </a:r>
          </a:p>
        </p:txBody>
      </p:sp>
    </p:spTree>
    <p:extLst>
      <p:ext uri="{BB962C8B-B14F-4D97-AF65-F5344CB8AC3E}">
        <p14:creationId xmlns:p14="http://schemas.microsoft.com/office/powerpoint/2010/main" val="314986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86A2-0626-3230-EE56-68FF8837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671A-3119-2D05-735D-DBAC494F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CIM Step 4 (Targeted)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5E72-3A57-E166-2C34-2B5327277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Each CIM Step 4 LEA identified as Targeted Level 1, 2, or 3 in the March 2024 </a:t>
            </a:r>
            <a:r>
              <a:rPr lang="en-US" sz="24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ADL</a:t>
            </a:r>
            <a:r>
              <a:rPr lang="en-US" sz="24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notification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will monitor the implementation of its existing CIM Plan. This will include analyzing progress and revising the CIM Plan as appropriate </a:t>
            </a: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2400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2400" dirty="0">
                <a:latin typeface="Arial" panose="020B0604020202020204" pitchFamily="34" charset="0"/>
              </a:rPr>
              <a:t>Targeted Level 1 LEAs do not need to report to SELPA or the CDE</a:t>
            </a:r>
          </a:p>
          <a:p>
            <a:pPr marL="296545" marR="107315" lvl="1" indent="0">
              <a:spcBef>
                <a:spcPts val="0"/>
              </a:spcBef>
              <a:spcAft>
                <a:spcPts val="600"/>
              </a:spcAft>
              <a:buNone/>
              <a:tabLst>
                <a:tab pos="525780" algn="l"/>
                <a:tab pos="526415" algn="l"/>
              </a:tabLst>
            </a:pPr>
            <a:endParaRPr lang="en-US" sz="2400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2400" dirty="0">
                <a:latin typeface="Arial" panose="020B0604020202020204" pitchFamily="34" charset="0"/>
              </a:rPr>
              <a:t>Targeted Level 2 LEAs will report on the above to the SELPA</a:t>
            </a: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2400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2400" dirty="0">
                <a:latin typeface="Arial" panose="020B0604020202020204" pitchFamily="34" charset="0"/>
              </a:rPr>
              <a:t>Targeted Level 3 LEAs will report on the above to the CDE</a:t>
            </a: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sz="2400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r>
              <a:rPr lang="en-US" sz="2400" dirty="0">
                <a:latin typeface="Arial" panose="020B0604020202020204" pitchFamily="34" charset="0"/>
              </a:rPr>
              <a:t>Targeted LEAs identified as Disproportionate in the data sheets will need to complete a Disproportionality Review. </a:t>
            </a:r>
            <a:endParaRPr lang="en-US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dirty="0">
              <a:latin typeface="Arial" panose="020B0604020202020204" pitchFamily="34" charset="0"/>
            </a:endParaRPr>
          </a:p>
          <a:p>
            <a:pPr marL="525145" marR="107315" lvl="1">
              <a:spcBef>
                <a:spcPts val="0"/>
              </a:spcBef>
              <a:spcAft>
                <a:spcPts val="600"/>
              </a:spcAft>
              <a:tabLst>
                <a:tab pos="525780" algn="l"/>
                <a:tab pos="52641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8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84E2-F831-D768-F4F8-AAE69C6B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CIM Step 4 (Targeted)</a:t>
            </a:r>
            <a:br>
              <a:rPr lang="en-US" dirty="0"/>
            </a:br>
            <a:r>
              <a:rPr lang="en-US" sz="3600" dirty="0"/>
              <a:t>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6978CF-01C9-C8CC-AD4B-8226C08488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471596"/>
              </p:ext>
            </p:extLst>
          </p:nvPr>
        </p:nvGraphicFramePr>
        <p:xfrm>
          <a:off x="1927697" y="1828801"/>
          <a:ext cx="8336606" cy="44836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75106">
                  <a:extLst>
                    <a:ext uri="{9D8B030D-6E8A-4147-A177-3AD203B41FA5}">
                      <a16:colId xmlns:a16="http://schemas.microsoft.com/office/drawing/2014/main" val="1346196353"/>
                    </a:ext>
                  </a:extLst>
                </a:gridCol>
                <a:gridCol w="1984442">
                  <a:extLst>
                    <a:ext uri="{9D8B030D-6E8A-4147-A177-3AD203B41FA5}">
                      <a16:colId xmlns:a16="http://schemas.microsoft.com/office/drawing/2014/main" val="3240501394"/>
                    </a:ext>
                  </a:extLst>
                </a:gridCol>
                <a:gridCol w="1754120">
                  <a:extLst>
                    <a:ext uri="{9D8B030D-6E8A-4147-A177-3AD203B41FA5}">
                      <a16:colId xmlns:a16="http://schemas.microsoft.com/office/drawing/2014/main" val="697975405"/>
                    </a:ext>
                  </a:extLst>
                </a:gridCol>
                <a:gridCol w="1922938">
                  <a:extLst>
                    <a:ext uri="{9D8B030D-6E8A-4147-A177-3AD203B41FA5}">
                      <a16:colId xmlns:a16="http://schemas.microsoft.com/office/drawing/2014/main" val="3809564993"/>
                    </a:ext>
                  </a:extLst>
                </a:gridCol>
              </a:tblGrid>
              <a:tr h="950564">
                <a:tc gridSpan="4">
                  <a:txBody>
                    <a:bodyPr/>
                    <a:lstStyle/>
                    <a:p>
                      <a:pPr marL="71120" marR="0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 marL="71120" marR="0" lvl="0" indent="0" algn="ctr" defTabSz="914400" rtl="0" eaLnBrk="1" fontAlgn="auto" latinLnBrk="0" hangingPunct="1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STEP 4—Monitoring Implementation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1120" marR="0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60325" marR="52705" algn="ctr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 marL="60325" marR="52705" algn="ctr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63500" marR="53340" algn="ctr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56845" marR="147320" algn="ctr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  <a:p>
                      <a:pPr marL="156845" marR="147320" algn="ctr">
                        <a:lnSpc>
                          <a:spcPts val="125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Targeted Level 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3182570"/>
                  </a:ext>
                </a:extLst>
              </a:tr>
              <a:tr h="139960">
                <a:tc>
                  <a:txBody>
                    <a:bodyPr/>
                    <a:lstStyle/>
                    <a:p>
                      <a:pPr marL="711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DIFFERENTIATED MONITORING LEVEL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Targeted Level 1</a:t>
                      </a: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Targeted Level 2</a:t>
                      </a:r>
                      <a:endParaRPr lang="en-US" sz="14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dirty="0">
                          <a:effectLst/>
                        </a:rPr>
                        <a:t>Targeted Level 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003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112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PROGRESS MONITORING</a:t>
                      </a:r>
                    </a:p>
                    <a:p>
                      <a:pPr marL="71120" marR="0">
                        <a:lnSpc>
                          <a:spcPts val="116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1120" marR="0">
                        <a:lnSpc>
                          <a:spcPts val="116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marR="54610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Required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52705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59055" marR="52705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Required</a:t>
                      </a:r>
                      <a:endParaRPr lang="en-US" sz="140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61595" marR="50800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Required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557778"/>
                  </a:ext>
                </a:extLst>
              </a:tr>
              <a:tr h="617328">
                <a:tc>
                  <a:txBody>
                    <a:bodyPr/>
                    <a:lstStyle/>
                    <a:p>
                      <a:pPr marL="7112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PROGRESS REPORTING </a:t>
                      </a:r>
                      <a:endParaRPr 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marR="54610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52705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Required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Required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605040"/>
                  </a:ext>
                </a:extLst>
              </a:tr>
              <a:tr h="593387">
                <a:tc>
                  <a:txBody>
                    <a:bodyPr/>
                    <a:lstStyle/>
                    <a:p>
                      <a:pPr marL="711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PROGRESS REPORTS SUBMITTED TO</a:t>
                      </a:r>
                    </a:p>
                    <a:p>
                      <a:pPr marL="7112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marR="54610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52705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SELPA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lnSpc>
                          <a:spcPct val="2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CDE</a:t>
                      </a: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555217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marL="711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Policies, Procedures, and Practices Review (Disproportionality version)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112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3500" marR="54610" algn="ctr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Required for all LEAs identified as Disproportionate in the data information linked to the 2024 </a:t>
                      </a:r>
                      <a:r>
                        <a:rPr lang="en-US" sz="14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ADL </a:t>
                      </a:r>
                      <a:r>
                        <a:rPr lang="en-US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notification</a:t>
                      </a:r>
                    </a:p>
                    <a:p>
                      <a:pPr marL="63500" marR="53340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00" marR="53340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1595" marR="50800" algn="ctr">
                        <a:lnSpc>
                          <a:spcPts val="1145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1133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74DA06F-B0F5-2343-86E1-0B82AD76F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24816"/>
      </p:ext>
    </p:extLst>
  </p:cSld>
  <p:clrMapOvr>
    <a:masterClrMapping/>
  </p:clrMapOvr>
</p:sld>
</file>

<file path=ppt/theme/theme1.xml><?xml version="1.0" encoding="utf-8"?>
<a:theme xmlns:a="http://schemas.openxmlformats.org/drawingml/2006/main" name="CDE Set 3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DE Set 6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6942</TotalTime>
  <Words>2353</Words>
  <Application>Microsoft Office PowerPoint</Application>
  <PresentationFormat>Widescreen</PresentationFormat>
  <Paragraphs>308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(Body)</vt:lpstr>
      <vt:lpstr>Calibri</vt:lpstr>
      <vt:lpstr>Gill Sans MT</vt:lpstr>
      <vt:lpstr>Symbol</vt:lpstr>
      <vt:lpstr>CDE Set 3</vt:lpstr>
      <vt:lpstr>CDE Set 6</vt:lpstr>
      <vt:lpstr>Compliance and Improvement Monitoring (CIM)  Step 4–Monitoring Implementation  Targeted Monitoring 2022 and 2023 CIM Cohort LEAs  Focused Monitoring and Technical Assistance (FMTA) Units II and III</vt:lpstr>
      <vt:lpstr>Reminders</vt:lpstr>
      <vt:lpstr>FMTA Unit II</vt:lpstr>
      <vt:lpstr>FMTA Unit III</vt:lpstr>
      <vt:lpstr>Participants</vt:lpstr>
      <vt:lpstr>Agenda</vt:lpstr>
      <vt:lpstr>CIM Step 4 (Targeted) Purpose</vt:lpstr>
      <vt:lpstr>CIM Step 4 (Targeted) Overview</vt:lpstr>
      <vt:lpstr>CIM Step 4 (Targeted) Overview</vt:lpstr>
      <vt:lpstr>CIM Step 4 (Targeted) Progress Monitoring – Data Collection</vt:lpstr>
      <vt:lpstr>CIM Step 4 (Targeted) Progress Monitoring – CIM Team Meetings</vt:lpstr>
      <vt:lpstr>CIM Step 4 (Targeted) Progress Monitoring – Documentation</vt:lpstr>
      <vt:lpstr>CIM Step 4 (Targeted) Progress Monitoring – Documentation</vt:lpstr>
      <vt:lpstr>CIM Step 4 (Targeted) Progress Reporting</vt:lpstr>
      <vt:lpstr>CIM Step 4 (Targeted) 2024 CIM Progress Report Form (page 1)</vt:lpstr>
      <vt:lpstr>CIM Step 4 (Targeted) 2024 CIM Progress Report Form (page 2)</vt:lpstr>
      <vt:lpstr>2024 CIM Progress  Report Form (page 3)</vt:lpstr>
      <vt:lpstr>2024 CIM Progress  Report Form (page 4)</vt:lpstr>
      <vt:lpstr>CIM Step 4 (Targeted) Disproportionality</vt:lpstr>
      <vt:lpstr>CIM Step 4 (Targeted) Timelines</vt:lpstr>
      <vt:lpstr>Next Steps</vt:lpstr>
      <vt:lpstr>CDE FMTA Consultant Map and  Contact Information by Region</vt:lpstr>
      <vt:lpstr>Questions</vt:lpstr>
      <vt:lpstr>Thank you for your time and participation.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Pastorino</dc:creator>
  <cp:lastModifiedBy>MacGavin, Ashley</cp:lastModifiedBy>
  <cp:revision>331</cp:revision>
  <dcterms:created xsi:type="dcterms:W3CDTF">2024-02-29T17:33:14Z</dcterms:created>
  <dcterms:modified xsi:type="dcterms:W3CDTF">2024-04-16T17:36:40Z</dcterms:modified>
</cp:coreProperties>
</file>